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omments/comment1.xml" ContentType="application/vnd.openxmlformats-officedocument.presentationml.comments+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500" r:id="rId2"/>
    <p:sldId id="499" r:id="rId3"/>
    <p:sldId id="453" r:id="rId4"/>
    <p:sldId id="498" r:id="rId5"/>
    <p:sldId id="261" r:id="rId6"/>
    <p:sldId id="487" r:id="rId7"/>
    <p:sldId id="455" r:id="rId8"/>
    <p:sldId id="258" r:id="rId9"/>
    <p:sldId id="461" r:id="rId10"/>
    <p:sldId id="462" r:id="rId11"/>
    <p:sldId id="460" r:id="rId12"/>
    <p:sldId id="488" r:id="rId13"/>
    <p:sldId id="342" r:id="rId14"/>
    <p:sldId id="464" r:id="rId15"/>
    <p:sldId id="491" r:id="rId16"/>
    <p:sldId id="497" r:id="rId17"/>
    <p:sldId id="466" r:id="rId18"/>
    <p:sldId id="467" r:id="rId19"/>
    <p:sldId id="481" r:id="rId20"/>
    <p:sldId id="502" r:id="rId21"/>
    <p:sldId id="468" r:id="rId22"/>
    <p:sldId id="493" r:id="rId23"/>
    <p:sldId id="471" r:id="rId24"/>
    <p:sldId id="473" r:id="rId25"/>
    <p:sldId id="472" r:id="rId26"/>
    <p:sldId id="353" r:id="rId27"/>
    <p:sldId id="482" r:id="rId28"/>
    <p:sldId id="354" r:id="rId29"/>
    <p:sldId id="355" r:id="rId30"/>
    <p:sldId id="489" r:id="rId31"/>
    <p:sldId id="490" r:id="rId32"/>
    <p:sldId id="357" r:id="rId33"/>
    <p:sldId id="314" r:id="rId34"/>
    <p:sldId id="496" r:id="rId35"/>
    <p:sldId id="479" r:id="rId36"/>
    <p:sldId id="478" r:id="rId37"/>
    <p:sldId id="494" r:id="rId38"/>
    <p:sldId id="495" r:id="rId39"/>
    <p:sldId id="5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ises Roman Mendoza" initials="MRM" lastIdx="8" clrIdx="6">
    <p:extLst>
      <p:ext uri="{19B8F6BF-5375-455C-9EA6-DF929625EA0E}">
        <p15:presenceInfo xmlns:p15="http://schemas.microsoft.com/office/powerpoint/2012/main" userId="Moises Roman Mendoza" providerId="None"/>
      </p:ext>
    </p:extLst>
  </p:cmAuthor>
  <p:cmAuthor id="1" name="Pranav Trewn" initials="" lastIdx="5" clrIdx="0"/>
  <p:cmAuthor id="8" name="Michael Burshteyn" initials="MB" lastIdx="18" clrIdx="7">
    <p:extLst>
      <p:ext uri="{19B8F6BF-5375-455C-9EA6-DF929625EA0E}">
        <p15:presenceInfo xmlns:p15="http://schemas.microsoft.com/office/powerpoint/2012/main" userId="S::mike@ideas42.org::2f0a613d-4d2e-4b33-a472-2097a33d079a" providerId="AD"/>
      </p:ext>
    </p:extLst>
  </p:cmAuthor>
  <p:cmAuthor id="2" name="Pranav Trewn" initials="PT" lastIdx="51" clrIdx="1">
    <p:extLst>
      <p:ext uri="{19B8F6BF-5375-455C-9EA6-DF929625EA0E}">
        <p15:presenceInfo xmlns:p15="http://schemas.microsoft.com/office/powerpoint/2012/main" userId="372a8bd0bfbf8ece" providerId="Windows Live"/>
      </p:ext>
    </p:extLst>
  </p:cmAuthor>
  <p:cmAuthor id="3" name="eweingarten@ideas42.org" initials="e" lastIdx="3" clrIdx="2">
    <p:extLst>
      <p:ext uri="{19B8F6BF-5375-455C-9EA6-DF929625EA0E}">
        <p15:presenceInfo xmlns:p15="http://schemas.microsoft.com/office/powerpoint/2012/main" userId="dd4048077ad56cd1" providerId="Windows Live"/>
      </p:ext>
    </p:extLst>
  </p:cmAuthor>
  <p:cmAuthor id="4" name="Jeff Ott" initials="" lastIdx="4" clrIdx="3"/>
  <p:cmAuthor id="5" name="jeff@ideas42.org" initials="j" lastIdx="4" clrIdx="4">
    <p:extLst>
      <p:ext uri="{19B8F6BF-5375-455C-9EA6-DF929625EA0E}">
        <p15:presenceInfo xmlns:p15="http://schemas.microsoft.com/office/powerpoint/2012/main" userId="c35ad73564e7281a" providerId="Windows Live"/>
      </p:ext>
    </p:extLst>
  </p:cmAuthor>
  <p:cmAuthor id="6" name="Pranav Trewn" initials="PT [2]" lastIdx="7" clrIdx="5">
    <p:extLst>
      <p:ext uri="{19B8F6BF-5375-455C-9EA6-DF929625EA0E}">
        <p15:presenceInfo xmlns:p15="http://schemas.microsoft.com/office/powerpoint/2012/main" userId="S::pranav@ideas42.org::a3fd9159-4f76-4ab9-bc29-ca75441720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FDFD"/>
    <a:srgbClr val="EEB13C"/>
    <a:srgbClr val="DFBB70"/>
    <a:srgbClr val="9A0C0D"/>
    <a:srgbClr val="2D7317"/>
    <a:srgbClr val="016BA7"/>
    <a:srgbClr val="CDB001"/>
    <a:srgbClr val="003D5B"/>
    <a:srgbClr val="017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2656"/>
  </p:normalViewPr>
  <p:slideViewPr>
    <p:cSldViewPr snapToGrid="0" snapToObjects="1">
      <p:cViewPr varScale="1">
        <p:scale>
          <a:sx n="86" d="100"/>
          <a:sy n="86" d="100"/>
        </p:scale>
        <p:origin x="248" y="280"/>
      </p:cViewPr>
      <p:guideLst/>
    </p:cSldViewPr>
  </p:slideViewPr>
  <p:notesTextViewPr>
    <p:cViewPr>
      <p:scale>
        <a:sx n="1" d="1"/>
        <a:sy n="1" d="1"/>
      </p:scale>
      <p:origin x="0" y="0"/>
    </p:cViewPr>
  </p:notesTextViewPr>
  <p:notesViewPr>
    <p:cSldViewPr snapToGrid="0" snapToObjects="1">
      <p:cViewPr varScale="1">
        <p:scale>
          <a:sx n="176" d="100"/>
          <a:sy n="176" d="100"/>
        </p:scale>
        <p:origin x="142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21-08-10T23:45:16.185" idx="7">
    <p:pos x="10" y="10"/>
    <p:text>Replace with a screenshot of our new debt map.</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D19D7A-193B-924D-8D9A-1FC7EA0ED1EE}"/>
              </a:ext>
            </a:extLst>
          </p:cNvPr>
          <p:cNvSpPr>
            <a:spLocks noGrp="1"/>
          </p:cNvSpPr>
          <p:nvPr>
            <p:ph type="hdr" sz="quarter"/>
          </p:nvPr>
        </p:nvSpPr>
        <p:spPr>
          <a:xfrm>
            <a:off x="1" y="304801"/>
            <a:ext cx="2535951" cy="458788"/>
          </a:xfrm>
          <a:prstGeom prst="rect">
            <a:avLst/>
          </a:prstGeom>
        </p:spPr>
        <p:txBody>
          <a:bodyPr vert="horz" lIns="91440" tIns="45720" rIns="91440" bIns="45720" rtlCol="0"/>
          <a:lstStyle>
            <a:lvl1pPr algn="l">
              <a:defRPr sz="1200"/>
            </a:lvl1pPr>
          </a:lstStyle>
          <a:p>
            <a:endParaRPr lang="en-US" sz="1050" dirty="0">
              <a:latin typeface="Trebuchet MS" panose="020B0703020202090204" pitchFamily="34" charset="0"/>
            </a:endParaRPr>
          </a:p>
        </p:txBody>
      </p:sp>
      <p:sp>
        <p:nvSpPr>
          <p:cNvPr id="3" name="Date Placeholder 2">
            <a:extLst>
              <a:ext uri="{FF2B5EF4-FFF2-40B4-BE49-F238E27FC236}">
                <a16:creationId xmlns:a16="http://schemas.microsoft.com/office/drawing/2014/main" id="{DF24CCE1-0548-2A43-88F5-DA6D095DCBB4}"/>
              </a:ext>
            </a:extLst>
          </p:cNvPr>
          <p:cNvSpPr>
            <a:spLocks noGrp="1"/>
          </p:cNvSpPr>
          <p:nvPr>
            <p:ph type="dt" sz="quarter" idx="1"/>
          </p:nvPr>
        </p:nvSpPr>
        <p:spPr>
          <a:xfrm>
            <a:off x="1587" y="763589"/>
            <a:ext cx="2534365" cy="252412"/>
          </a:xfrm>
          <a:prstGeom prst="rect">
            <a:avLst/>
          </a:prstGeom>
        </p:spPr>
        <p:txBody>
          <a:bodyPr vert="horz" lIns="91440" tIns="45720" rIns="91440" bIns="45720" rtlCol="0"/>
          <a:lstStyle>
            <a:lvl1pPr algn="r">
              <a:defRPr sz="1200"/>
            </a:lvl1pPr>
          </a:lstStyle>
          <a:p>
            <a:pPr algn="l"/>
            <a:fld id="{4DA42591-9B65-AD4A-90B1-96C80EB79BA5}" type="datetimeFigureOut">
              <a:rPr lang="en-US" sz="1050" smtClean="0">
                <a:latin typeface="Trebuchet MS" panose="020B0703020202090204" pitchFamily="34" charset="0"/>
              </a:rPr>
              <a:pPr algn="l"/>
              <a:t>11/23/21</a:t>
            </a:fld>
            <a:endParaRPr lang="en-US" sz="1050" dirty="0">
              <a:latin typeface="Trebuchet MS" panose="020B0703020202090204" pitchFamily="34" charset="0"/>
            </a:endParaRPr>
          </a:p>
        </p:txBody>
      </p:sp>
      <p:sp>
        <p:nvSpPr>
          <p:cNvPr id="4" name="Footer Placeholder 3">
            <a:extLst>
              <a:ext uri="{FF2B5EF4-FFF2-40B4-BE49-F238E27FC236}">
                <a16:creationId xmlns:a16="http://schemas.microsoft.com/office/drawing/2014/main" id="{EE6CCA95-2A49-DB4D-99B2-053AB7D0AE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050">
              <a:latin typeface="Trebuchet MS" panose="020B0703020202090204" pitchFamily="34" charset="0"/>
            </a:endParaRPr>
          </a:p>
        </p:txBody>
      </p:sp>
      <p:sp>
        <p:nvSpPr>
          <p:cNvPr id="5" name="Slide Number Placeholder 4">
            <a:extLst>
              <a:ext uri="{FF2B5EF4-FFF2-40B4-BE49-F238E27FC236}">
                <a16:creationId xmlns:a16="http://schemas.microsoft.com/office/drawing/2014/main" id="{94AE878D-B51B-3B41-8F5C-A47018168D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680CAA-2646-E34D-9F6A-5ACCA5A5C3EE}" type="slidenum">
              <a:rPr lang="en-US" sz="1050" smtClean="0">
                <a:latin typeface="Trebuchet MS" panose="020B0703020202090204" pitchFamily="34" charset="0"/>
              </a:rPr>
              <a:t>‹#›</a:t>
            </a:fld>
            <a:endParaRPr lang="en-US" sz="1050">
              <a:latin typeface="Trebuchet MS" panose="020B0703020202090204" pitchFamily="34" charset="0"/>
            </a:endParaRPr>
          </a:p>
        </p:txBody>
      </p:sp>
      <p:pic>
        <p:nvPicPr>
          <p:cNvPr id="6" name="Picture 5">
            <a:extLst>
              <a:ext uri="{FF2B5EF4-FFF2-40B4-BE49-F238E27FC236}">
                <a16:creationId xmlns:a16="http://schemas.microsoft.com/office/drawing/2014/main" id="{DF107316-C894-174C-8C78-D4B1D7602B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74352" y="290001"/>
            <a:ext cx="1786097" cy="473587"/>
          </a:xfrm>
          <a:prstGeom prst="rect">
            <a:avLst/>
          </a:prstGeom>
        </p:spPr>
      </p:pic>
    </p:spTree>
    <p:extLst>
      <p:ext uri="{BB962C8B-B14F-4D97-AF65-F5344CB8AC3E}">
        <p14:creationId xmlns:p14="http://schemas.microsoft.com/office/powerpoint/2010/main" val="13216872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eader Placeholder 1">
            <a:extLst>
              <a:ext uri="{FF2B5EF4-FFF2-40B4-BE49-F238E27FC236}">
                <a16:creationId xmlns:a16="http://schemas.microsoft.com/office/drawing/2014/main" id="{25BA7F82-3FE5-C444-B7A0-17F140D21C98}"/>
              </a:ext>
            </a:extLst>
          </p:cNvPr>
          <p:cNvSpPr>
            <a:spLocks noGrp="1"/>
          </p:cNvSpPr>
          <p:nvPr>
            <p:ph type="hdr" sz="quarter"/>
          </p:nvPr>
        </p:nvSpPr>
        <p:spPr>
          <a:xfrm>
            <a:off x="1" y="304801"/>
            <a:ext cx="2535951" cy="458788"/>
          </a:xfrm>
          <a:prstGeom prst="rect">
            <a:avLst/>
          </a:prstGeom>
        </p:spPr>
        <p:txBody>
          <a:bodyPr vert="horz" lIns="91440" tIns="45720" rIns="91440" bIns="45720" rtlCol="0"/>
          <a:lstStyle>
            <a:lvl1pPr algn="l">
              <a:defRPr sz="1200"/>
            </a:lvl1pPr>
          </a:lstStyle>
          <a:p>
            <a:endParaRPr lang="en-US" sz="1050" dirty="0">
              <a:latin typeface="Trebuchet MS" panose="020B0703020202090204" pitchFamily="34" charset="0"/>
            </a:endParaRPr>
          </a:p>
        </p:txBody>
      </p:sp>
      <p:sp>
        <p:nvSpPr>
          <p:cNvPr id="9" name="Date Placeholder 2">
            <a:extLst>
              <a:ext uri="{FF2B5EF4-FFF2-40B4-BE49-F238E27FC236}">
                <a16:creationId xmlns:a16="http://schemas.microsoft.com/office/drawing/2014/main" id="{9EB14552-ECCE-A04C-8810-1AC7A8E301AF}"/>
              </a:ext>
            </a:extLst>
          </p:cNvPr>
          <p:cNvSpPr>
            <a:spLocks noGrp="1"/>
          </p:cNvSpPr>
          <p:nvPr>
            <p:ph type="dt" sz="quarter" idx="1"/>
          </p:nvPr>
        </p:nvSpPr>
        <p:spPr>
          <a:xfrm>
            <a:off x="1587" y="763589"/>
            <a:ext cx="2534365" cy="252412"/>
          </a:xfrm>
          <a:prstGeom prst="rect">
            <a:avLst/>
          </a:prstGeom>
        </p:spPr>
        <p:txBody>
          <a:bodyPr vert="horz" lIns="91440" tIns="45720" rIns="91440" bIns="45720" rtlCol="0"/>
          <a:lstStyle>
            <a:lvl1pPr algn="r">
              <a:defRPr sz="1200"/>
            </a:lvl1pPr>
          </a:lstStyle>
          <a:p>
            <a:pPr algn="l"/>
            <a:fld id="{4DA42591-9B65-AD4A-90B1-96C80EB79BA5}" type="datetimeFigureOut">
              <a:rPr lang="en-US" sz="1050" smtClean="0">
                <a:latin typeface="Trebuchet MS" panose="020B0703020202090204" pitchFamily="34" charset="0"/>
              </a:rPr>
              <a:pPr algn="l"/>
              <a:t>11/23/21</a:t>
            </a:fld>
            <a:endParaRPr lang="en-US" sz="1050" dirty="0">
              <a:latin typeface="Trebuchet MS" panose="020B0703020202090204" pitchFamily="34" charset="0"/>
            </a:endParaRPr>
          </a:p>
        </p:txBody>
      </p:sp>
      <p:sp>
        <p:nvSpPr>
          <p:cNvPr id="10" name="Footer Placeholder 3">
            <a:extLst>
              <a:ext uri="{FF2B5EF4-FFF2-40B4-BE49-F238E27FC236}">
                <a16:creationId xmlns:a16="http://schemas.microsoft.com/office/drawing/2014/main" id="{EDDA6278-7D43-1A42-B847-7D02527FCC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050">
              <a:latin typeface="Trebuchet MS" panose="020B0703020202090204" pitchFamily="34" charset="0"/>
            </a:endParaRPr>
          </a:p>
        </p:txBody>
      </p:sp>
      <p:sp>
        <p:nvSpPr>
          <p:cNvPr id="11" name="Slide Number Placeholder 4">
            <a:extLst>
              <a:ext uri="{FF2B5EF4-FFF2-40B4-BE49-F238E27FC236}">
                <a16:creationId xmlns:a16="http://schemas.microsoft.com/office/drawing/2014/main" id="{26FE9354-5564-EB41-A93B-B1C0E3F536A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80CAA-2646-E34D-9F6A-5ACCA5A5C3EE}" type="slidenum">
              <a:rPr lang="en-US" sz="1050" smtClean="0">
                <a:latin typeface="Trebuchet MS" panose="020B0703020202090204" pitchFamily="34" charset="0"/>
              </a:rPr>
              <a:t>‹#›</a:t>
            </a:fld>
            <a:endParaRPr lang="en-US" sz="1050">
              <a:latin typeface="Trebuchet MS" panose="020B0703020202090204" pitchFamily="34" charset="0"/>
            </a:endParaRPr>
          </a:p>
        </p:txBody>
      </p:sp>
      <p:pic>
        <p:nvPicPr>
          <p:cNvPr id="12" name="Picture 11">
            <a:extLst>
              <a:ext uri="{FF2B5EF4-FFF2-40B4-BE49-F238E27FC236}">
                <a16:creationId xmlns:a16="http://schemas.microsoft.com/office/drawing/2014/main" id="{D257015B-732C-3442-9A1E-648F8667B034}"/>
              </a:ext>
            </a:extLst>
          </p:cNvPr>
          <p:cNvPicPr>
            <a:picLocks noChangeAspect="1"/>
          </p:cNvPicPr>
          <p:nvPr/>
        </p:nvPicPr>
        <p:blipFill>
          <a:blip r:embed="rId2"/>
          <a:stretch>
            <a:fillRect/>
          </a:stretch>
        </p:blipFill>
        <p:spPr>
          <a:xfrm>
            <a:off x="4974352" y="290001"/>
            <a:ext cx="1786097" cy="473587"/>
          </a:xfrm>
          <a:prstGeom prst="rect">
            <a:avLst/>
          </a:prstGeom>
        </p:spPr>
      </p:pic>
    </p:spTree>
    <p:extLst>
      <p:ext uri="{BB962C8B-B14F-4D97-AF65-F5344CB8AC3E}">
        <p14:creationId xmlns:p14="http://schemas.microsoft.com/office/powerpoint/2010/main" val="33961161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706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0:11</a:t>
            </a:r>
          </a:p>
          <a:p>
            <a:endParaRPr lang="en-US" dirty="0"/>
          </a:p>
          <a:p>
            <a:r>
              <a:rPr lang="en-US" dirty="0"/>
              <a:t>What we’re going to do today is share some strategies and paths to help you do just that.</a:t>
            </a:r>
          </a:p>
          <a:p>
            <a:endParaRPr lang="en-US" dirty="0"/>
          </a:p>
          <a:p>
            <a:r>
              <a:rPr lang="en-US" dirty="0"/>
              <a:t>I want to highlight that these strategies are not separate paths; in fact, most of you will likely make use of all three on your own debt journey.</a:t>
            </a:r>
          </a:p>
          <a:p>
            <a:endParaRPr lang="en-US" dirty="0"/>
          </a:p>
          <a:p>
            <a:r>
              <a:rPr lang="en-US" dirty="0"/>
              <a:t>The first strategy we will go over is making consistent payments, and how to structure a plan to do so in the way that will cost you the least time, stress, and money.</a:t>
            </a:r>
          </a:p>
          <a:p>
            <a:endParaRPr lang="en-US" dirty="0"/>
          </a:p>
          <a:p>
            <a:r>
              <a:rPr lang="en-US" dirty="0"/>
              <a:t>The second strategy will be to ease the burdens of the debts we have we can take care of them with more comfort and room to breathe.</a:t>
            </a:r>
          </a:p>
          <a:p>
            <a:endParaRPr lang="en-US" dirty="0"/>
          </a:p>
          <a:p>
            <a:r>
              <a:rPr lang="en-US" dirty="0"/>
              <a:t>And the third strategy will be to know where to turn for help when you’re up against a challenge you can’t solve alone, finding support that won’t cost you.</a:t>
            </a:r>
          </a:p>
          <a:p>
            <a:endParaRPr lang="en-US" dirty="0"/>
          </a:p>
          <a:p>
            <a:r>
              <a:rPr lang="en-US" dirty="0"/>
              <a:t>We’ll be going through each of these one by one.</a:t>
            </a:r>
          </a:p>
        </p:txBody>
      </p:sp>
    </p:spTree>
    <p:extLst>
      <p:ext uri="{BB962C8B-B14F-4D97-AF65-F5344CB8AC3E}">
        <p14:creationId xmlns:p14="http://schemas.microsoft.com/office/powerpoint/2010/main" val="249487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0 min					0:11</a:t>
            </a:r>
          </a:p>
          <a:p>
            <a:endParaRPr lang="en-US" dirty="0"/>
          </a:p>
          <a:p>
            <a:r>
              <a:rPr lang="en-US" dirty="0"/>
              <a:t>Okay! Let’s begin with the first of these strategies: Making consistent payments on our debt.</a:t>
            </a:r>
          </a:p>
        </p:txBody>
      </p:sp>
    </p:spTree>
    <p:extLst>
      <p:ext uri="{BB962C8B-B14F-4D97-AF65-F5344CB8AC3E}">
        <p14:creationId xmlns:p14="http://schemas.microsoft.com/office/powerpoint/2010/main" val="357478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0:13</a:t>
            </a:r>
          </a:p>
          <a:p>
            <a:endParaRPr lang="en-US" dirty="0"/>
          </a:p>
          <a:p>
            <a:r>
              <a:rPr lang="en-US" dirty="0"/>
              <a:t>Before we go on, let’s take a moment to recognize that we all might be approaching different types of debts in our lives. </a:t>
            </a:r>
          </a:p>
          <a:p>
            <a:endParaRPr lang="en-US" dirty="0"/>
          </a:p>
          <a:p>
            <a:r>
              <a:rPr lang="en-US" dirty="0"/>
              <a:t>Take a moment to let us know in the Zoom chat which of these five debts you are most interested in tackling in your own life. You can choose multiple between:</a:t>
            </a:r>
          </a:p>
          <a:p>
            <a:pPr marL="628650" lvl="1" indent="-171450">
              <a:buFont typeface="Arial" panose="020B0604020202020204" pitchFamily="34" charset="0"/>
              <a:buChar char="•"/>
            </a:pPr>
            <a:r>
              <a:rPr lang="en-US" dirty="0"/>
              <a:t>Credit cards</a:t>
            </a:r>
          </a:p>
          <a:p>
            <a:pPr marL="628650" lvl="1" indent="-171450">
              <a:buFont typeface="Arial" panose="020B0604020202020204" pitchFamily="34" charset="0"/>
              <a:buChar char="•"/>
            </a:pPr>
            <a:r>
              <a:rPr lang="en-US" dirty="0"/>
              <a:t>Personal loans</a:t>
            </a:r>
          </a:p>
          <a:p>
            <a:pPr marL="628650" lvl="1" indent="-171450">
              <a:buFont typeface="Arial" panose="020B0604020202020204" pitchFamily="34" charset="0"/>
              <a:buChar char="•"/>
            </a:pPr>
            <a:r>
              <a:rPr lang="en-US" dirty="0"/>
              <a:t>Auto or home loans, also called mortgages</a:t>
            </a:r>
          </a:p>
          <a:p>
            <a:pPr marL="628650" lvl="1" indent="-171450">
              <a:buFont typeface="Arial" panose="020B0604020202020204" pitchFamily="34" charset="0"/>
              <a:buChar char="•"/>
            </a:pPr>
            <a:r>
              <a:rPr lang="en-US" dirty="0"/>
              <a:t>Student loans, either federal or private</a:t>
            </a:r>
          </a:p>
          <a:p>
            <a:pPr marL="628650" lvl="1" indent="-171450">
              <a:buFont typeface="Arial" panose="020B0604020202020204" pitchFamily="34" charset="0"/>
              <a:buChar char="•"/>
            </a:pPr>
            <a:r>
              <a:rPr lang="en-US" dirty="0"/>
              <a:t>And/or medical debt, like outstanding hospital bills</a:t>
            </a:r>
          </a:p>
          <a:p>
            <a:endParaRPr lang="en-US" dirty="0"/>
          </a:p>
          <a:p>
            <a:r>
              <a:rPr lang="en-US" dirty="0"/>
              <a:t>As responses come in, let me emphasize that all of the strategies we are going over today will work for any type of debt. However, you might apply them slightly differently depending on the type of debt you are prioritizing.</a:t>
            </a:r>
          </a:p>
          <a:p>
            <a:endParaRPr lang="en-US" dirty="0"/>
          </a:p>
          <a:p>
            <a:r>
              <a:rPr lang="en-US" dirty="0"/>
              <a:t>[Share some of the responses as they come in, and emphasize which of the debts seems most common. Share the full poll results when everyone is done. Say that you will focus today on those types of debt most commonly mentioned, but that you will still cover all of them.]</a:t>
            </a:r>
          </a:p>
        </p:txBody>
      </p:sp>
      <p:sp>
        <p:nvSpPr>
          <p:cNvPr id="4" name="Slide Number Placeholder 3"/>
          <p:cNvSpPr>
            <a:spLocks noGrp="1"/>
          </p:cNvSpPr>
          <p:nvPr>
            <p:ph type="sldNum" sz="quarter" idx="5"/>
          </p:nvPr>
        </p:nvSpPr>
        <p:spPr/>
        <p:txBody>
          <a:bodyPr/>
          <a:lstStyle/>
          <a:p>
            <a:fld id="{1E35194F-F9CC-7A42-9A5F-446FC0DDE713}" type="slidenum">
              <a:rPr lang="en-US" sz="800" smtClean="0">
                <a:solidFill>
                  <a:srgbClr val="4E4D4E"/>
                </a:solidFill>
                <a:cs typeface="Corbel"/>
              </a:rPr>
              <a:pPr/>
              <a:t>12</a:t>
            </a:fld>
            <a:endParaRPr lang="en-US" sz="800" dirty="0">
              <a:solidFill>
                <a:srgbClr val="4E4D4E"/>
              </a:solidFill>
              <a:cs typeface="Corbel"/>
            </a:endParaRPr>
          </a:p>
        </p:txBody>
      </p:sp>
    </p:spTree>
    <p:extLst>
      <p:ext uri="{BB962C8B-B14F-4D97-AF65-F5344CB8AC3E}">
        <p14:creationId xmlns:p14="http://schemas.microsoft.com/office/powerpoint/2010/main" val="295714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e2e2231cb9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e2e2231cb9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3 min					0:16</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some of us demonstrated just now, we may be interested in tackling multiple debts at once.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we will make steady progress on each debt throughout our journey, the best path forward when paying down your debts is to focus on one debt at a time as your biggest priority, putting the bulk of your money and effort towards bringing that one down first.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Which debt to prioritize will depend on a few factors, however. Specifically, it will depend on what it is that you are hoping to achieve.</a:t>
            </a:r>
          </a:p>
          <a:p>
            <a:pPr marL="171450" lvl="0" indent="-171450" algn="l" rtl="0">
              <a:spcBef>
                <a:spcPts val="0"/>
              </a:spcBef>
              <a:spcAft>
                <a:spcPts val="0"/>
              </a:spcAft>
              <a:buFont typeface="Arial" panose="020B0604020202020204" pitchFamily="34" charset="0"/>
              <a:buChar char="•"/>
            </a:pPr>
            <a:r>
              <a:rPr lang="en-US" dirty="0"/>
              <a:t>For example, if you want to reduce the total amount of money your debts will cost you over time, you might consider paying off your debt with the highest interest rate first, since the interest determines how much more you will pay over the “principle”.</a:t>
            </a:r>
          </a:p>
          <a:p>
            <a:pPr marL="171450" lvl="0" indent="-171450" algn="l" rtl="0">
              <a:spcBef>
                <a:spcPts val="0"/>
              </a:spcBef>
              <a:spcAft>
                <a:spcPts val="0"/>
              </a:spcAft>
              <a:buFont typeface="Arial" panose="020B0604020202020204" pitchFamily="34" charset="0"/>
              <a:buChar char="•"/>
            </a:pPr>
            <a:r>
              <a:rPr lang="en-US" dirty="0"/>
              <a:t>If you have many debts, and want to stop needing to make so many payments each month, you could instead prioritize the debt with the lowest balance, since you can probably pay it off the soonest and move on then to other, larger debts.</a:t>
            </a:r>
          </a:p>
          <a:p>
            <a:pPr marL="171450" lvl="0" indent="-171450" algn="l" rtl="0">
              <a:spcBef>
                <a:spcPts val="0"/>
              </a:spcBef>
              <a:spcAft>
                <a:spcPts val="0"/>
              </a:spcAft>
              <a:buFont typeface="Arial" panose="020B0604020202020204" pitchFamily="34" charset="0"/>
              <a:buChar char="•"/>
            </a:pPr>
            <a:r>
              <a:rPr lang="en-US" dirty="0"/>
              <a:t>If you have a loan for your home or car, you might choose instead to focus your efforts there, as to make sure you don’t lose property that is important to you.</a:t>
            </a:r>
          </a:p>
          <a:p>
            <a:pPr marL="171450" lvl="0" indent="-171450" algn="l" rtl="0">
              <a:spcBef>
                <a:spcPts val="0"/>
              </a:spcBef>
              <a:spcAft>
                <a:spcPts val="0"/>
              </a:spcAft>
              <a:buFont typeface="Arial" panose="020B0604020202020204" pitchFamily="34" charset="0"/>
              <a:buChar char="•"/>
            </a:pPr>
            <a:r>
              <a:rPr lang="en-US" dirty="0"/>
              <a:t>Or it could be something else entirely, a personal motivation for why you want to get rid of one of your debts before another.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 us know what your goal might be in the chat using the corresponding letter, or feel free to list one that is not one of the ones shown on the 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[Share some of the responses as they come in, and emphasize which of the options seems most common.]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 matter what goal you are prioritizing, there is a common course of action. Let’s go over it.</a:t>
            </a:r>
          </a:p>
          <a:p>
            <a:pPr marL="0" lvl="0" indent="0" algn="l" rtl="0">
              <a:spcBef>
                <a:spcPts val="0"/>
              </a:spcBef>
              <a:spcAft>
                <a:spcPts val="0"/>
              </a:spcAft>
              <a:buNone/>
            </a:pPr>
            <a:endParaRPr dirty="0"/>
          </a:p>
        </p:txBody>
      </p:sp>
      <p:sp>
        <p:nvSpPr>
          <p:cNvPr id="971" name="Google Shape;971;ge2e2231cb9_0_37:notes"/>
          <p:cNvSpPr txBox="1">
            <a:spLocks noGrp="1"/>
          </p:cNvSpPr>
          <p:nvPr>
            <p:ph type="sldNum" idx="12"/>
          </p:nvPr>
        </p:nvSpPr>
        <p:spPr>
          <a:xfrm>
            <a:off x="3884613" y="8514259"/>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05660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0:17</a:t>
            </a:r>
          </a:p>
          <a:p>
            <a:endParaRPr lang="en-US" dirty="0"/>
          </a:p>
          <a:p>
            <a:r>
              <a:rPr lang="en-US" dirty="0"/>
              <a:t>When paying off multiple debts, sequencing is key. Let’s look at an example.</a:t>
            </a:r>
          </a:p>
          <a:p>
            <a:pPr marL="171450" indent="-171450">
              <a:buFont typeface="Arial" panose="020B0604020202020204" pitchFamily="34" charset="0"/>
              <a:buChar char="•"/>
            </a:pPr>
            <a:r>
              <a:rPr lang="en-US" dirty="0"/>
              <a:t>We have a generic person, let’s call him Mr. Jones. What he’s going to do is show us how to organize our payments. </a:t>
            </a:r>
          </a:p>
          <a:p>
            <a:pPr marL="171450" indent="-171450">
              <a:buFont typeface="Arial" panose="020B0604020202020204" pitchFamily="34" charset="0"/>
              <a:buChar char="•"/>
            </a:pPr>
            <a:r>
              <a:rPr lang="en-US" dirty="0"/>
              <a:t>Mr. Jones has three major debts, all of which are concerning to him. In this example, let’s say credit card one has a higher APR or interest rate than credit card two, or his balance might be higher, so he has a higher minimum payment. $100 for the first card, $50 for the second.</a:t>
            </a:r>
          </a:p>
          <a:p>
            <a:pPr marL="171450" indent="-171450">
              <a:buFont typeface="Arial" panose="020B0604020202020204" pitchFamily="34" charset="0"/>
              <a:buChar char="•"/>
            </a:pPr>
            <a:r>
              <a:rPr lang="en-US" dirty="0"/>
              <a:t>For his student loan debt, let’s say he’s on an income-driven repayment plan, where he’s paying $200 a month for the next 20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Imagine Mr. Jones answered that last poll by saying he wants to reduce the total cost of his debts. </a:t>
            </a:r>
          </a:p>
          <a:p>
            <a:pPr marL="171450" indent="-171450">
              <a:buFont typeface="Arial" panose="020B0604020202020204" pitchFamily="34" charset="0"/>
              <a:buChar char="•"/>
            </a:pPr>
            <a:r>
              <a:rPr lang="en-US" dirty="0"/>
              <a:t>His first step to make sure he doesn’t incur any late fees or other penalties is to make the minimum and monthly payments on all three debts, which totals to $350. Let’s call that his “debt budget.” That’s how much he has to put towards debt every month.</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454856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0 min					0:17</a:t>
            </a:r>
          </a:p>
          <a:p>
            <a:endParaRPr lang="en-US" dirty="0"/>
          </a:p>
          <a:p>
            <a:r>
              <a:rPr lang="en-US" dirty="0"/>
              <a:t>What Mr. Jones has decided to do is work a little overtime at work, or cut back on some monthly expenses. He puts some of that money aside for savings, and the rest to increase his debt budget to $450. </a:t>
            </a:r>
          </a:p>
        </p:txBody>
      </p:sp>
    </p:spTree>
    <p:extLst>
      <p:ext uri="{BB962C8B-B14F-4D97-AF65-F5344CB8AC3E}">
        <p14:creationId xmlns:p14="http://schemas.microsoft.com/office/powerpoint/2010/main" val="374420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0:18</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dk1"/>
                </a:solidFill>
              </a:rPr>
              <a:t>After paying his monthly minimums, Mr. Jones will next want to set aside any extra money he has available that month to make progress towards paying down his priority debt.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dk1"/>
                </a:solidFill>
              </a:rPr>
              <a:t>So he puts all of that extra $100 towards Credit Card #1, perhaps because it has the highest interest rate so will cost him the most in the long term to leave unpaid. He’s now paying $200 a month off of his credit card debt.</a:t>
            </a:r>
          </a:p>
        </p:txBody>
      </p:sp>
    </p:spTree>
    <p:extLst>
      <p:ext uri="{BB962C8B-B14F-4D97-AF65-F5344CB8AC3E}">
        <p14:creationId xmlns:p14="http://schemas.microsoft.com/office/powerpoint/2010/main" val="1600356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0:20</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dk1"/>
                </a:solidFill>
              </a:rPr>
              <a:t>Perhaps after a couple of months of paying $100 over the minimum balance, Mr. Jones is able to pay off that first credit card! He feels great, and less burdened by the monthly payments that were previously weighing down on him.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dk1"/>
                </a:solidFill>
              </a:rPr>
              <a:t>But what he does next is the most important step: He rolls over all that money he was paying on credit card #1 before, so $200, and puts it all towards his second highest priority debt, which is credit card #2. He will continue to do this until that debt is paid off as well, which should be faster than the first card since it has a lower interest and balance.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dk1"/>
                </a:solidFill>
              </a:rPr>
              <a:t>He’s now flying, paying down his debt much faster than he was able to back when he had to split his payments across multiple debts.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dk1"/>
                </a:solidFill>
              </a:rPr>
              <a:t>Then, he only has to continue to make his monthly payments on the student debt moving forward.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dk1"/>
                </a:solidFill>
              </a:rPr>
              <a:t>Of course, there may be some months when he might not be able to put more than the minimum balance on his payments. That’s okay! He will just pay what he can, and then pick back up with his original plan when he is able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“Does anyone have any questions on this sequencing strategy?”</a:t>
            </a:r>
          </a:p>
        </p:txBody>
      </p:sp>
    </p:spTree>
    <p:extLst>
      <p:ext uri="{BB962C8B-B14F-4D97-AF65-F5344CB8AC3E}">
        <p14:creationId xmlns:p14="http://schemas.microsoft.com/office/powerpoint/2010/main" val="149364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0:22</a:t>
            </a:r>
          </a:p>
          <a:p>
            <a:endParaRPr lang="en-US" dirty="0"/>
          </a:p>
          <a:p>
            <a:r>
              <a:rPr lang="en-US" dirty="0"/>
              <a:t>Of course, an important part of this strategy is the ability to tackle your debts head on without them continuing to grow. We recommend as much as you can, avoid taking on new debt while working to pay down your existing debts.</a:t>
            </a:r>
          </a:p>
          <a:p>
            <a:endParaRPr lang="en-US" dirty="0"/>
          </a:p>
          <a:p>
            <a:r>
              <a:rPr lang="en-US" dirty="0"/>
              <a:t>Of course, that is not always going to be possible. Sometimes unexpected costs will come up! In those circumstances, there are a handful of best practices you can adopt to lower the additional amount you will need to pay, or the consequences you could face.</a:t>
            </a:r>
          </a:p>
          <a:p>
            <a:pPr marL="171450" indent="-171450">
              <a:buFont typeface="Arial" panose="020B0604020202020204" pitchFamily="34" charset="0"/>
              <a:buChar char="•"/>
            </a:pPr>
            <a:r>
              <a:rPr lang="en-US" b="0" dirty="0"/>
              <a:t>With medical debt, you have at least six months before the debt gets sent to collections, and you incur no fees during that time. </a:t>
            </a:r>
            <a:r>
              <a:rPr lang="en-US" dirty="0"/>
              <a:t>And medical debt has no interest or fees! Accordingly, there is no benefit to paying for medical dent with a credit card, which do come with higher interest rates and fees. </a:t>
            </a:r>
            <a:r>
              <a:rPr lang="en-US" b="1" dirty="0"/>
              <a:t>You’re just making a relatively cheaper and safer debt more expensive and damaging to your credit.</a:t>
            </a:r>
          </a:p>
          <a:p>
            <a:pPr marL="171450" indent="-171450">
              <a:buFont typeface="Arial" panose="020B0604020202020204" pitchFamily="34" charset="0"/>
              <a:buChar char="•"/>
            </a:pPr>
            <a:r>
              <a:rPr lang="en-US" dirty="0"/>
              <a:t>Similarly, credit card debt is what we call unsecured debt, meaning it doesn’t have any collateral. If you don’t pay it, your credit score will be damaged and you’ll incur fees, but you won’t lose anything you own. </a:t>
            </a:r>
            <a:r>
              <a:rPr lang="en-US" b="1" dirty="0"/>
              <a:t>However, if you pay it off with home equity or title loans, you are converting it into secured debt, which could put your car or house at risk.</a:t>
            </a:r>
          </a:p>
          <a:p>
            <a:pPr marL="171450" indent="-171450">
              <a:buFont typeface="Arial" panose="020B0604020202020204" pitchFamily="34" charset="0"/>
              <a:buChar char="•"/>
            </a:pPr>
            <a:r>
              <a:rPr lang="en-US" dirty="0"/>
              <a:t>Finally, avoid taking on any loans with variable interest as much as possible. </a:t>
            </a:r>
            <a:r>
              <a:rPr lang="en-US" b="1" dirty="0"/>
              <a:t>A fixed interest provides certainty for what you will be paying, while variable interest loans could get more expensive over time without your control.</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“Does anyone have any questions on these best practices?”</a:t>
            </a:r>
            <a:endParaRPr lang="en-US" dirty="0"/>
          </a:p>
          <a:p>
            <a:endParaRPr lang="en-US" dirty="0"/>
          </a:p>
        </p:txBody>
      </p:sp>
      <p:sp>
        <p:nvSpPr>
          <p:cNvPr id="4" name="Slide Number Placeholder 3"/>
          <p:cNvSpPr>
            <a:spLocks noGrp="1"/>
          </p:cNvSpPr>
          <p:nvPr>
            <p:ph type="sldNum" sz="quarter" idx="5"/>
          </p:nvPr>
        </p:nvSpPr>
        <p:spPr/>
        <p:txBody>
          <a:bodyPr/>
          <a:lstStyle/>
          <a:p>
            <a:fld id="{1E35194F-F9CC-7A42-9A5F-446FC0DDE713}" type="slidenum">
              <a:rPr lang="en-US" sz="800" smtClean="0">
                <a:solidFill>
                  <a:srgbClr val="4E4D4E"/>
                </a:solidFill>
                <a:cs typeface="Corbel"/>
              </a:rPr>
              <a:pPr/>
              <a:t>18</a:t>
            </a:fld>
            <a:endParaRPr lang="en-US" sz="800" dirty="0">
              <a:solidFill>
                <a:srgbClr val="4E4D4E"/>
              </a:solidFill>
              <a:cs typeface="Corbel"/>
            </a:endParaRPr>
          </a:p>
        </p:txBody>
      </p:sp>
    </p:spTree>
    <p:extLst>
      <p:ext uri="{BB962C8B-B14F-4D97-AF65-F5344CB8AC3E}">
        <p14:creationId xmlns:p14="http://schemas.microsoft.com/office/powerpoint/2010/main" val="1398127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0 min					0:22</a:t>
            </a:r>
          </a:p>
          <a:p>
            <a:endParaRPr lang="en-US" dirty="0"/>
          </a:p>
          <a:p>
            <a:r>
              <a:rPr lang="en-US" dirty="0"/>
              <a:t>Okay, so now we know some best practices for paying down our debts. However, what if there are months where we can’t meet even our minimum payments? That’s when we’ll turn to our second primary strategy: Reducing your debt burden.</a:t>
            </a:r>
          </a:p>
          <a:p>
            <a:endParaRPr lang="en-US" dirty="0"/>
          </a:p>
        </p:txBody>
      </p:sp>
    </p:spTree>
    <p:extLst>
      <p:ext uri="{BB962C8B-B14F-4D97-AF65-F5344CB8AC3E}">
        <p14:creationId xmlns:p14="http://schemas.microsoft.com/office/powerpoint/2010/main" val="53253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endParaRPr lang="en" sz="1200" i="1" kern="1200" dirty="0">
              <a:solidFill>
                <a:schemeClr val="dk1"/>
              </a:solidFill>
              <a:latin typeface="+mn-lt"/>
              <a:ea typeface="+mn-ea"/>
              <a:cs typeface="+mn-cs"/>
            </a:endParaRPr>
          </a:p>
        </p:txBody>
      </p:sp>
    </p:spTree>
    <p:extLst>
      <p:ext uri="{BB962C8B-B14F-4D97-AF65-F5344CB8AC3E}">
        <p14:creationId xmlns:p14="http://schemas.microsoft.com/office/powerpoint/2010/main" val="896446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even with a payment plan in place, the truth is that some months are just going to be harder to make even your minimum payments. </a:t>
            </a:r>
            <a:r>
              <a:rPr lang="en-US" dirty="0" err="1"/>
              <a:t>Roadblacks</a:t>
            </a:r>
            <a:r>
              <a:rPr lang="en-US" dirty="0"/>
              <a:t> will always come in the way of any best laid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for anything we face, help is available to make it easier to manage. We simply need to know what type of help to ask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go further, let’s take a moment to share some of the reasons we might fall behind on our payments.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Perhaps you’re finding that your due dates are always falling at times money is low, maybe before your pay day or after you need to make other major payments.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Or maybe any fees you previously incurred are making it difficult to put enough to cover your other necessary payments.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Or maybe you just have other short-term financial needs that are more important than your debt, and lead you to miss or fall short of payments.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know which of these options resonate with you in the chat using the corresponding letters, or feel free to list something 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[Solicit any other examples from clients about what causes them to fall behind.]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There are many reasons we may fall behind, but it’s important to remember that help is ALWAYS available. To start, let’s talk about one surprising place we can turn.</a:t>
            </a:r>
          </a:p>
          <a:p>
            <a:endParaRPr lang="en-US" dirty="0"/>
          </a:p>
        </p:txBody>
      </p:sp>
    </p:spTree>
    <p:extLst>
      <p:ext uri="{BB962C8B-B14F-4D97-AF65-F5344CB8AC3E}">
        <p14:creationId xmlns:p14="http://schemas.microsoft.com/office/powerpoint/2010/main" val="77090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0:26</a:t>
            </a:r>
          </a:p>
          <a:p>
            <a:endParaRPr lang="en-US" dirty="0"/>
          </a:p>
          <a:p>
            <a:r>
              <a:rPr lang="en-US" dirty="0"/>
              <a:t>You should always pay as much as you’re able to. However, and this may surprise some of you, if you reach out to your lender to explain why you can’t make the difference, they might be able to help you out. Really.</a:t>
            </a:r>
          </a:p>
          <a:p>
            <a:endParaRPr lang="en-US" dirty="0"/>
          </a:p>
          <a:p>
            <a:r>
              <a:rPr lang="en-US" dirty="0"/>
              <a:t>The truth is, while our lenders may or may not be our best friends, they almost certainty don’t want you to default on your loan. Banks, credit card companies, loan companies, mortgage companies – they all make their money over time on interest. They lend us money, we pay it back overtime, and they make money on the interest. They stop making money if we aren’t able to make our payments.</a:t>
            </a:r>
          </a:p>
          <a:p>
            <a:endParaRPr lang="en-US" dirty="0"/>
          </a:p>
          <a:p>
            <a:r>
              <a:rPr lang="en-US" dirty="0"/>
              <a:t>It actually costs them more to send the bill into collections than they are likely to recoup, and they’d rather help you get back on track to continue meeting your payments. </a:t>
            </a:r>
          </a:p>
          <a:p>
            <a:endParaRPr lang="en-US" dirty="0"/>
          </a:p>
          <a:p>
            <a:r>
              <a:rPr lang="en-US" dirty="0"/>
              <a:t>Perhaps unexpectedly, calling or emailing your lender can actually be one of the most effective ways to reduce the weight of your debt and give you some breathing room to help pay it off. </a:t>
            </a:r>
          </a:p>
        </p:txBody>
      </p:sp>
    </p:spTree>
    <p:extLst>
      <p:ext uri="{BB962C8B-B14F-4D97-AF65-F5344CB8AC3E}">
        <p14:creationId xmlns:p14="http://schemas.microsoft.com/office/powerpoint/2010/main" val="3775635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g6b187a630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0" name="Google Shape;2430;g6b187a630d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rPr>
              <a:t>When you do talk to your lender, there are a couple of tips I want to share that can help maximize your chances for success in reducing your debt burden.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dk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First, don’t delay reaching out to your lender. </a:t>
            </a:r>
            <a:r>
              <a:rPr lang="en-US" b="0" dirty="0"/>
              <a:t>Whenever you first expect to miss a payment is when you should reach out, to avoid incurring excess fees and give your lender as much lead time as possible to support you. There is a lot less your lender can do for you once your account goes to collections. Even before you fall behind, you can reach out and say that you will without help.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The next step is to explain your situation to the right person. </a:t>
            </a:r>
            <a:r>
              <a:rPr lang="en-US" b="0" dirty="0"/>
              <a:t>Once you’re on the phone </a:t>
            </a:r>
            <a:r>
              <a:rPr lang="en-US" dirty="0"/>
              <a:t>with someone from the agency, ask immediately to speak to whoever can offer you financial assistance on your debt. Then, explain that while you are currently facing a hardship, you are eager to avoid default and work things out. Explain clearly your situation: Did you lose your job? Do you have unexpected medical bills? These details help lenders offer you the right kind of relief.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 that your lender might follow-up by asking you some more questions, or to write a letter. You should generally follow the criteria they offer, but feel empowered to propose the type of relief you’d prefer, such as reduced interest or not incurring fees, as a starting place in the conversation.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Get the terms in writing. </a:t>
            </a:r>
            <a:r>
              <a:rPr lang="en-US" b="0" dirty="0"/>
              <a:t>If</a:t>
            </a:r>
            <a:r>
              <a:rPr lang="en-US" dirty="0"/>
              <a:t> you reach an agreement, make sure to document the outcome in writing. Know what you’re agreeing to, what the interest rate might be or exactly how many months interest or payments will be deferred for. Otherwise terms might change without your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Does anyone have other tips or suggestions? </a:t>
            </a:r>
            <a:r>
              <a:rPr lang="en-US" sz="1200" b="0" i="1" dirty="0"/>
              <a:t>Please share your experience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Now let’s break it down by the type of creditor you’re dealing with.</a:t>
            </a:r>
            <a:endParaRPr lang="en-US" sz="1200" b="1"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lvl="0" indent="0" algn="l" rtl="0">
              <a:spcBef>
                <a:spcPts val="0"/>
              </a:spcBef>
              <a:spcAft>
                <a:spcPts val="0"/>
              </a:spcAft>
              <a:buNone/>
            </a:pPr>
            <a:endParaRPr dirty="0"/>
          </a:p>
        </p:txBody>
      </p:sp>
      <p:sp>
        <p:nvSpPr>
          <p:cNvPr id="2431" name="Google Shape;2431;g6b187a630d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1042119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dk1"/>
                </a:solidFill>
              </a:rPr>
              <a:t>*Note: Skip this slide if clients have not expressed interest in credit card debt, or if low on time.</a:t>
            </a:r>
          </a:p>
          <a:p>
            <a:endParaRPr lang="en-US" dirty="0"/>
          </a:p>
          <a:p>
            <a:r>
              <a:rPr lang="en-US" dirty="0"/>
              <a:t>The type of assistance you might ask for will vary based on the type of debt you are speaking about. </a:t>
            </a:r>
          </a:p>
          <a:p>
            <a:endParaRPr lang="en-US" dirty="0"/>
          </a:p>
          <a:p>
            <a:r>
              <a:rPr lang="en-US" dirty="0"/>
              <a:t>With credit cards, your lender can typically offer a few forms of aid. </a:t>
            </a:r>
          </a:p>
          <a:p>
            <a:endParaRPr lang="en-US" dirty="0"/>
          </a:p>
          <a:p>
            <a:pPr marL="228600" indent="-228600">
              <a:buFont typeface="+mj-lt"/>
              <a:buAutoNum type="arabicPeriod"/>
            </a:pPr>
            <a:r>
              <a:rPr lang="en-US" dirty="0"/>
              <a:t>If you expect to only miss the one payment, most should be fairly amendable to waiving the first late fee if you explain that it was a one-time mistake. </a:t>
            </a:r>
          </a:p>
          <a:p>
            <a:pPr marL="228600" indent="-228600">
              <a:buFont typeface="+mj-lt"/>
              <a:buAutoNum type="arabicPeriod"/>
            </a:pPr>
            <a:r>
              <a:rPr lang="en-US" dirty="0"/>
              <a:t>If you are consistently finding yourself short on money when the payment is due, you can ask for the lender to change your due date to better line up with when you expect to have the most money on hand. Again, call early. They will be more flexible with your due dates if you’re current with them than afterwards when you’re late.</a:t>
            </a:r>
          </a:p>
          <a:p>
            <a:pPr marL="228600" indent="-228600">
              <a:buFont typeface="+mj-lt"/>
              <a:buAutoNum type="arabicPeriod"/>
            </a:pPr>
            <a:r>
              <a:rPr lang="en-US" dirty="0"/>
              <a:t>And if you are facing a difficult circumstance beyond your control that will have you miss multiple payments in a row, then a financial “hardship program” might be the right fit for you. Credit card lenders often have a specific program they can put you into that may involve temporarily freezing fees or lowering your interest rates. Terms will vary by lender.</a:t>
            </a:r>
          </a:p>
          <a:p>
            <a:pPr marL="228600" indent="-228600">
              <a:buFont typeface="+mj-lt"/>
              <a:buAutoNum type="arabicPeriod"/>
            </a:pPr>
            <a:endParaRPr lang="en-US" dirty="0"/>
          </a:p>
          <a:p>
            <a:pPr marL="0" indent="0">
              <a:buFont typeface="+mj-lt"/>
              <a:buNone/>
            </a:pPr>
            <a:r>
              <a:rPr lang="en-US" dirty="0"/>
              <a:t>There may be other options you can ask for or they will offer, which can vary by the company. But these are good starting places for most situations.</a:t>
            </a:r>
          </a:p>
          <a:p>
            <a:endParaRPr lang="en-US" dirty="0"/>
          </a:p>
          <a:p>
            <a:endParaRPr lang="en-US" dirty="0"/>
          </a:p>
        </p:txBody>
      </p:sp>
    </p:spTree>
    <p:extLst>
      <p:ext uri="{BB962C8B-B14F-4D97-AF65-F5344CB8AC3E}">
        <p14:creationId xmlns:p14="http://schemas.microsoft.com/office/powerpoint/2010/main" val="432563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dk1"/>
                </a:solidFill>
              </a:rPr>
              <a:t>*Note: Skip this slide if clients have not expressed interest in medical debt, or if low on time.</a:t>
            </a:r>
            <a:endParaRPr lang="en-US" sz="1200" b="1" dirty="0">
              <a:solidFill>
                <a:schemeClr val="dk1"/>
              </a:solidFill>
            </a:endParaRPr>
          </a:p>
          <a:p>
            <a:endParaRPr lang="en-US" dirty="0"/>
          </a:p>
          <a:p>
            <a:r>
              <a:rPr lang="en-US" b="0" dirty="0"/>
              <a:t>With medical debt, there are a few specific tips to help reduce your burden.</a:t>
            </a:r>
          </a:p>
          <a:p>
            <a:pPr marL="228600" indent="-228600">
              <a:buFont typeface="+mj-lt"/>
              <a:buAutoNum type="arabicPeriod"/>
            </a:pPr>
            <a:r>
              <a:rPr lang="en-US" b="0" dirty="0"/>
              <a:t>Federal law requires nonprofit hospitals to provide financial assistance to low-income patients who can't repay their medical bills. If you went to a nonprofit hospital, ask about their policy and see if you qualify. If you do, you could get your bill substantially reduced, or even waived completely. </a:t>
            </a:r>
          </a:p>
          <a:p>
            <a:pPr marL="685800" lvl="1" indent="-228600">
              <a:buFont typeface="Arial" panose="020B0604020202020204" pitchFamily="34" charset="0"/>
              <a:buChar char="•"/>
            </a:pPr>
            <a:r>
              <a:rPr lang="en-US" b="0" dirty="0"/>
              <a:t>Some for-profits offer these policies as well, so it’s always worth asking.</a:t>
            </a:r>
          </a:p>
          <a:p>
            <a:pPr marL="228600" lvl="0" indent="-228600">
              <a:buFont typeface="+mj-lt"/>
              <a:buAutoNum type="arabicPeriod"/>
            </a:pPr>
            <a:r>
              <a:rPr lang="en-US" b="0" dirty="0"/>
              <a:t>You should also feel empowered to negotiate your bills. If you don’t have insurance or your procedure wasn’t covered your insurance for some reason, you can ask the health care provider to charge you the rate they would to insurance, or Medicare or Medicaid. </a:t>
            </a:r>
          </a:p>
          <a:p>
            <a:pPr marL="228600" lvl="0" indent="-228600">
              <a:buFont typeface="+mj-lt"/>
              <a:buAutoNum type="arabicPeriod"/>
            </a:pPr>
            <a:endParaRPr lang="en-US" b="0" dirty="0"/>
          </a:p>
          <a:p>
            <a:pPr marL="0" lvl="0" indent="0">
              <a:buFont typeface="+mj-lt"/>
              <a:buNone/>
            </a:pPr>
            <a:r>
              <a:rPr lang="en-US" b="0" dirty="0"/>
              <a:t>And sometimes your bill will simply have errors – duplicates or charges that should have been covered by insurance. Note these and bring them to the attention of your provider to make sure you aren’t stuck footing an unnecessary bill. </a:t>
            </a:r>
          </a:p>
          <a:p>
            <a:pPr marL="0" lvl="0" indent="0">
              <a:buFont typeface="+mj-lt"/>
              <a:buNone/>
            </a:pPr>
            <a:endParaRPr lang="en-US" b="0" dirty="0"/>
          </a:p>
          <a:p>
            <a:pPr marL="0" lvl="0" indent="0">
              <a:buFont typeface="+mj-lt"/>
              <a:buNone/>
            </a:pPr>
            <a:r>
              <a:rPr lang="en-US" b="0" dirty="0"/>
              <a:t>It’s so easy to receive your medical bill in the mail and put it off, or away in your sock drawer. But act quickly, because it’ll be easier to make arrangements early than if you get close or pass the six month mark and have to deal with the debt in collections.</a:t>
            </a:r>
          </a:p>
        </p:txBody>
      </p:sp>
    </p:spTree>
    <p:extLst>
      <p:ext uri="{BB962C8B-B14F-4D97-AF65-F5344CB8AC3E}">
        <p14:creationId xmlns:p14="http://schemas.microsoft.com/office/powerpoint/2010/main" val="704125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dk1"/>
                </a:solidFill>
              </a:rPr>
              <a:t>*Note: Skip this slide if clients have not expressed interest in student debt, or if low on time.</a:t>
            </a:r>
            <a:endParaRPr lang="en-US" sz="1200" b="1" dirty="0">
              <a:solidFill>
                <a:schemeClr val="dk1"/>
              </a:solidFill>
            </a:endParaRPr>
          </a:p>
          <a:p>
            <a:endParaRPr lang="en-US" dirty="0"/>
          </a:p>
          <a:p>
            <a:r>
              <a:rPr lang="en-US" b="0" dirty="0"/>
              <a:t>For student loans, your options will vary based on your type of loan and financial situation. Your best option to navigate the various opportunities available to you will be </a:t>
            </a:r>
            <a:r>
              <a:rPr lang="en-US" b="0" dirty="0" err="1"/>
              <a:t>studentaid.gov</a:t>
            </a:r>
            <a:r>
              <a:rPr lang="en-US" b="0" dirty="0"/>
              <a:t>, specifically the manage-loans page, for which we’ve shared the </a:t>
            </a:r>
            <a:r>
              <a:rPr lang="en-US" b="0" dirty="0" err="1"/>
              <a:t>url</a:t>
            </a:r>
            <a:r>
              <a:rPr lang="en-US" b="0" dirty="0"/>
              <a:t> here and in the chat.</a:t>
            </a:r>
          </a:p>
          <a:p>
            <a:r>
              <a:rPr lang="en-US" b="0" dirty="0">
                <a:latin typeface="Tw Cen MT" panose="020B0602020104020603" pitchFamily="34" charset="77"/>
                <a:sym typeface="Wingdings" pitchFamily="2" charset="2"/>
              </a:rPr>
              <a:t> [In </a:t>
            </a:r>
            <a:r>
              <a:rPr lang="en-US" b="0" dirty="0" err="1">
                <a:latin typeface="Tw Cen MT" panose="020B0602020104020603" pitchFamily="34" charset="77"/>
                <a:sym typeface="Wingdings" pitchFamily="2" charset="2"/>
              </a:rPr>
              <a:t>Chatbox</a:t>
            </a:r>
            <a:r>
              <a:rPr lang="en-US" b="0" dirty="0">
                <a:latin typeface="Tw Cen MT" panose="020B0602020104020603" pitchFamily="34" charset="77"/>
                <a:sym typeface="Wingdings" pitchFamily="2" charset="2"/>
              </a:rPr>
              <a:t>, copy and paste this text: “</a:t>
            </a:r>
            <a:r>
              <a:rPr lang="en-US" i="1" dirty="0">
                <a:latin typeface="Tw Cen MT" panose="020B0602020104020603" pitchFamily="34" charset="77"/>
              </a:rPr>
              <a:t>Go to </a:t>
            </a:r>
            <a:r>
              <a:rPr lang="en-US" b="1" i="1" dirty="0" err="1">
                <a:latin typeface="Tw Cen MT" panose="020B0602020104020603" pitchFamily="34" charset="77"/>
              </a:rPr>
              <a:t>studentaid.gov</a:t>
            </a:r>
            <a:r>
              <a:rPr lang="en-US" b="1" i="1" dirty="0">
                <a:latin typeface="Tw Cen MT" panose="020B0602020104020603" pitchFamily="34" charset="77"/>
              </a:rPr>
              <a:t>/h/manage-loans </a:t>
            </a:r>
            <a:r>
              <a:rPr lang="en-US" i="1" dirty="0">
                <a:latin typeface="Tw Cen MT" panose="020B0602020104020603" pitchFamily="34" charset="77"/>
              </a:rPr>
              <a:t>to learn more about these options and find additional resources”</a:t>
            </a:r>
            <a:r>
              <a:rPr lang="en-US" b="0" i="0" dirty="0">
                <a:latin typeface="Tw Cen MT" panose="020B0602020104020603" pitchFamily="34" charset="77"/>
              </a:rPr>
              <a:t>]</a:t>
            </a:r>
            <a:endParaRPr lang="en-US" b="0" dirty="0"/>
          </a:p>
          <a:p>
            <a:endParaRPr lang="en-US" b="0" dirty="0"/>
          </a:p>
          <a:p>
            <a:r>
              <a:rPr lang="en-US" b="0" dirty="0"/>
              <a:t>What we like about </a:t>
            </a:r>
            <a:r>
              <a:rPr lang="en-US" b="0" dirty="0" err="1"/>
              <a:t>studentaid.gov</a:t>
            </a:r>
            <a:r>
              <a:rPr lang="en-US" b="0" dirty="0"/>
              <a:t> is that for student loans you can see the status of your loans at any given time, and also review options and apply right there on the website.</a:t>
            </a:r>
          </a:p>
          <a:p>
            <a:endParaRPr lang="en-US" b="0" dirty="0"/>
          </a:p>
          <a:p>
            <a:r>
              <a:rPr lang="en-US" b="0" dirty="0"/>
              <a:t>A few specific options you may ask your lender about could be:</a:t>
            </a:r>
          </a:p>
          <a:p>
            <a:pPr marL="228600" indent="-228600">
              <a:buFont typeface="+mj-lt"/>
              <a:buAutoNum type="arabicPeriod"/>
            </a:pPr>
            <a:r>
              <a:rPr lang="en-US" b="0" dirty="0"/>
              <a:t>First, you can </a:t>
            </a:r>
            <a:r>
              <a:rPr lang="en-US" b="0" dirty="0">
                <a:latin typeface="Tw Cen MT" panose="020B0602020104020603" pitchFamily="34" charset="77"/>
              </a:rPr>
              <a:t>a</a:t>
            </a:r>
            <a:r>
              <a:rPr lang="en-US" dirty="0">
                <a:latin typeface="Tw Cen MT" panose="020B0602020104020603" pitchFamily="34" charset="77"/>
              </a:rPr>
              <a:t>djust your monthly payments based on your financial situation with an </a:t>
            </a:r>
            <a:r>
              <a:rPr lang="en-US" b="1" dirty="0">
                <a:latin typeface="Tw Cen MT" panose="020B0602020104020603" pitchFamily="34" charset="77"/>
              </a:rPr>
              <a:t>income-driven repayment plan</a:t>
            </a:r>
            <a:r>
              <a:rPr lang="en-US" b="0" dirty="0">
                <a:latin typeface="Tw Cen MT" panose="020B0602020104020603" pitchFamily="34" charset="77"/>
              </a:rPr>
              <a:t>. There are multiple kinds of plans, but all will lower your monthly payments if your loan payments are taking up a disproportionate amount of your income. </a:t>
            </a:r>
          </a:p>
          <a:p>
            <a:pPr marL="685800" lvl="1" indent="-228600">
              <a:buFont typeface="Arial" panose="020B0604020202020204" pitchFamily="34" charset="0"/>
              <a:buChar char="•"/>
            </a:pPr>
            <a:r>
              <a:rPr lang="en-US" b="0" dirty="0">
                <a:latin typeface="Tw Cen MT" panose="020B0602020104020603" pitchFamily="34" charset="77"/>
              </a:rPr>
              <a:t>Because it caps your payments at 10% of your income, it helps ensure your loans are affordable. </a:t>
            </a:r>
          </a:p>
          <a:p>
            <a:pPr marL="685800" lvl="1" indent="-228600">
              <a:buFont typeface="Arial" panose="020B0604020202020204" pitchFamily="34" charset="0"/>
              <a:buChar char="•"/>
            </a:pPr>
            <a:r>
              <a:rPr lang="en-US" b="0" dirty="0">
                <a:latin typeface="Tw Cen MT" panose="020B0602020104020603" pitchFamily="34" charset="77"/>
              </a:rPr>
              <a:t>It also gives you a time frame – either for 20 or 25 years. </a:t>
            </a:r>
          </a:p>
          <a:p>
            <a:pPr marL="685800" lvl="1" indent="-228600">
              <a:buFont typeface="Arial" panose="020B0604020202020204" pitchFamily="34" charset="0"/>
              <a:buChar char="•"/>
            </a:pPr>
            <a:r>
              <a:rPr lang="en-US" b="0" dirty="0">
                <a:latin typeface="Tw Cen MT" panose="020B0602020104020603" pitchFamily="34" charset="77"/>
              </a:rPr>
              <a:t>If you’re eligible, this is typically a good option.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latin typeface="Tw Cen MT" panose="020B0602020104020603" pitchFamily="34" charset="77"/>
              </a:rPr>
              <a:t>If you have multiple student loans to pay off, you can also consider consolidation. You might be able to turn all of those into one loan, which could be easier to deal with.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w Cen MT" panose="020B0602020104020603" pitchFamily="34" charset="77"/>
              </a:rPr>
              <a:t>However, if you’re close to paying off your debt or the bulk of your debt is on one loan with really low interest, this might not be worth the trouble or you might not see the benefit of consolidating.</a:t>
            </a:r>
            <a:endParaRPr lang="en-US" b="0" dirty="0">
              <a:latin typeface="Tw Cen MT" panose="020B0602020104020603" pitchFamily="34" charset="77"/>
            </a:endParaRPr>
          </a:p>
          <a:p>
            <a:pPr marL="228600" indent="-228600">
              <a:buFont typeface="+mj-lt"/>
              <a:buAutoNum type="arabicPeriod"/>
            </a:pPr>
            <a:r>
              <a:rPr lang="en-US" b="0" dirty="0">
                <a:latin typeface="Tw Cen MT" panose="020B0602020104020603" pitchFamily="34" charset="77"/>
              </a:rPr>
              <a:t>There are also a few opportunities to have parts of your loan forgiven if you work in certain sectors or industries for a number of years. These will only be appropriate for a few specific situations, and again you can go to the </a:t>
            </a:r>
            <a:r>
              <a:rPr lang="en-US" b="0" dirty="0" err="1">
                <a:latin typeface="Tw Cen MT" panose="020B0602020104020603" pitchFamily="34" charset="77"/>
              </a:rPr>
              <a:t>studentaid.gov</a:t>
            </a:r>
            <a:r>
              <a:rPr lang="en-US" b="0" dirty="0">
                <a:latin typeface="Tw Cen MT" panose="020B0602020104020603" pitchFamily="34" charset="77"/>
              </a:rPr>
              <a:t> website to learn more about what those are.</a:t>
            </a:r>
          </a:p>
        </p:txBody>
      </p:sp>
    </p:spTree>
    <p:extLst>
      <p:ext uri="{BB962C8B-B14F-4D97-AF65-F5344CB8AC3E}">
        <p14:creationId xmlns:p14="http://schemas.microsoft.com/office/powerpoint/2010/main" val="3955026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0:35</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What you might have noticed from this section is that you can actually be a really powerful advocate for yourself. In almost all cases, you are better off negotiating by yourself than turning to a debt settlement company.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You may have seen their advertisements, which promise to negotiate with lenders for you to reduce the amount you owe, but they have a very bad track record for actually improving your situation.</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In fact, most of them:</a:t>
            </a:r>
          </a:p>
          <a:p>
            <a:pPr marL="171450" lvl="0" indent="-171450" algn="l" rtl="0">
              <a:spcBef>
                <a:spcPts val="0"/>
              </a:spcBef>
              <a:spcAft>
                <a:spcPts val="0"/>
              </a:spcAft>
              <a:buFont typeface="Arial" panose="020B0604020202020204" pitchFamily="34" charset="0"/>
              <a:buChar char="•"/>
            </a:pPr>
            <a:r>
              <a:rPr lang="en-US" b="0" dirty="0"/>
              <a:t>Will charge you more money than they will save you from paying your lender</a:t>
            </a:r>
          </a:p>
          <a:p>
            <a:pPr marL="171450" lvl="0" indent="-171450" algn="l" rtl="0">
              <a:spcBef>
                <a:spcPts val="0"/>
              </a:spcBef>
              <a:spcAft>
                <a:spcPts val="0"/>
              </a:spcAft>
              <a:buFont typeface="Arial" panose="020B0604020202020204" pitchFamily="34" charset="0"/>
              <a:buChar char="•"/>
            </a:pPr>
            <a:r>
              <a:rPr lang="en-US" b="0" dirty="0"/>
              <a:t>Will take a long time to make progress, if they make any at all</a:t>
            </a:r>
          </a:p>
          <a:p>
            <a:pPr marL="171450" lvl="0" indent="-171450" algn="l" rtl="0">
              <a:spcBef>
                <a:spcPts val="0"/>
              </a:spcBef>
              <a:spcAft>
                <a:spcPts val="0"/>
              </a:spcAft>
              <a:buFont typeface="Arial" panose="020B0604020202020204" pitchFamily="34" charset="0"/>
              <a:buChar char="•"/>
            </a:pPr>
            <a:r>
              <a:rPr lang="en-US" b="0" dirty="0"/>
              <a:t>Will likely have you stop making payments on your loan even if you’re able to, which can destroy your credit, incur extra fees, and increase the chances of your debt going to collections</a:t>
            </a:r>
          </a:p>
          <a:p>
            <a:pPr marL="171450" lvl="0" indent="-171450" algn="l" rtl="0">
              <a:spcBef>
                <a:spcPts val="0"/>
              </a:spcBef>
              <a:spcAft>
                <a:spcPts val="0"/>
              </a:spcAft>
              <a:buFont typeface="Arial" panose="020B0604020202020204" pitchFamily="34" charset="0"/>
              <a:buChar char="•"/>
            </a:pPr>
            <a:r>
              <a:rPr lang="en-US" b="0" dirty="0"/>
              <a:t>And to top it all off, most lenders refuse to work with them anyway!</a:t>
            </a:r>
          </a:p>
          <a:p>
            <a:pPr marL="171450" lvl="0" indent="-17145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1" dirty="0"/>
              <a:t>Long story short, don’t turn to debt settlement companies, as attractive as their pitch may seem. </a:t>
            </a:r>
            <a:endParaRPr lang="en-US" b="0" dirty="0"/>
          </a:p>
        </p:txBody>
      </p:sp>
      <p:sp>
        <p:nvSpPr>
          <p:cNvPr id="1204" name="Google Shape;120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744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0 min					0:35</a:t>
            </a:r>
          </a:p>
          <a:p>
            <a:endParaRPr lang="en-US" dirty="0"/>
          </a:p>
          <a:p>
            <a:r>
              <a:rPr lang="en-US" b="0" dirty="0"/>
              <a:t>Now if you do need help, there are many better, </a:t>
            </a:r>
            <a:r>
              <a:rPr lang="en-US" b="0" u="sng" dirty="0"/>
              <a:t>FREE</a:t>
            </a:r>
            <a:r>
              <a:rPr lang="en-US" b="0" dirty="0"/>
              <a:t> resources to turn to.</a:t>
            </a:r>
            <a:endParaRPr lang="en-US" dirty="0"/>
          </a:p>
        </p:txBody>
      </p:sp>
    </p:spTree>
    <p:extLst>
      <p:ext uri="{BB962C8B-B14F-4D97-AF65-F5344CB8AC3E}">
        <p14:creationId xmlns:p14="http://schemas.microsoft.com/office/powerpoint/2010/main" val="1810316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0:36</a:t>
            </a:r>
          </a:p>
          <a:p>
            <a:endParaRPr lang="en-US" dirty="0"/>
          </a:p>
          <a:p>
            <a:r>
              <a:rPr lang="en-US" dirty="0"/>
              <a:t>First and foremost, we encourage you to turn to a non-profit to discuss the options available to you in a one on one session with a credit counselor. </a:t>
            </a:r>
          </a:p>
          <a:p>
            <a:endParaRPr lang="en-US" dirty="0"/>
          </a:p>
          <a:p>
            <a:r>
              <a:rPr lang="en-US" dirty="0"/>
              <a:t>Managing debt is not always easy, but you do not need to take it on alone. There are organizations with in-house experts you can meet with for free to discuss your path forward, whether that is through a payment plan, negotiating with your lender, or finding another solution to your debt.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looking for an option in your area, you can find a </a:t>
            </a:r>
            <a:r>
              <a:rPr lang="en-US" sz="1200" b="1" u="sng" dirty="0"/>
              <a:t>reputable and free</a:t>
            </a:r>
            <a:r>
              <a:rPr lang="en-US" sz="1200" b="1" dirty="0"/>
              <a:t> </a:t>
            </a:r>
            <a:r>
              <a:rPr lang="en-US" sz="1200" dirty="0"/>
              <a:t>option by going to the National Foundation for Credit Counseling website, for which we will drop the link in the chat. [</a:t>
            </a:r>
            <a:r>
              <a:rPr lang="en-US" dirty="0"/>
              <a:t>https://</a:t>
            </a:r>
            <a:r>
              <a:rPr lang="en-US" dirty="0" err="1"/>
              <a:t>www.nfcc.org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organization offers one on one, take a minute to describe those services as well]</a:t>
            </a:r>
          </a:p>
          <a:p>
            <a:endParaRPr lang="en-US" dirty="0"/>
          </a:p>
          <a:p>
            <a:r>
              <a:rPr lang="en-US" b="1" dirty="0"/>
              <a:t>A session is always free, and tailored to the questions you have and your personal goals.</a:t>
            </a:r>
          </a:p>
        </p:txBody>
      </p:sp>
      <p:sp>
        <p:nvSpPr>
          <p:cNvPr id="4" name="Slide Number Placeholder 3"/>
          <p:cNvSpPr>
            <a:spLocks noGrp="1"/>
          </p:cNvSpPr>
          <p:nvPr>
            <p:ph type="sldNum" sz="quarter" idx="5"/>
          </p:nvPr>
        </p:nvSpPr>
        <p:spPr/>
        <p:txBody>
          <a:bodyPr/>
          <a:lstStyle/>
          <a:p>
            <a:fld id="{1E35194F-F9CC-7A42-9A5F-446FC0DDE713}" type="slidenum">
              <a:rPr lang="en-US" sz="800" smtClean="0">
                <a:solidFill>
                  <a:srgbClr val="4E4D4E"/>
                </a:solidFill>
                <a:cs typeface="Corbel"/>
              </a:rPr>
              <a:pPr/>
              <a:t>28</a:t>
            </a:fld>
            <a:endParaRPr lang="en-US" sz="800" dirty="0">
              <a:solidFill>
                <a:srgbClr val="4E4D4E"/>
              </a:solidFill>
              <a:cs typeface="Corbel"/>
            </a:endParaRPr>
          </a:p>
        </p:txBody>
      </p:sp>
    </p:spTree>
    <p:extLst>
      <p:ext uri="{BB962C8B-B14F-4D97-AF65-F5344CB8AC3E}">
        <p14:creationId xmlns:p14="http://schemas.microsoft.com/office/powerpoint/2010/main" val="3650418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0:38</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typical session might look like the above:</a:t>
            </a:r>
          </a:p>
          <a:p>
            <a:pPr marL="228600" lvl="0" indent="-228600" algn="l" rtl="0">
              <a:spcBef>
                <a:spcPts val="0"/>
              </a:spcBef>
              <a:spcAft>
                <a:spcPts val="0"/>
              </a:spcAft>
              <a:buFont typeface="+mj-lt"/>
              <a:buAutoNum type="arabicPeriod"/>
            </a:pPr>
            <a:r>
              <a:rPr lang="en-US" dirty="0"/>
              <a:t>We’d start by discussing your unique financial goals. Are you trying to tackle credit card debt, or student loans? Are you focused right now on paying a debt off completely, or avoiding having one go to collections? Whatever the challenge you’re looking to navigate, we’ll focus the rest of the session on that priority.</a:t>
            </a:r>
          </a:p>
          <a:p>
            <a:pPr marL="228600" lvl="0" indent="-228600" algn="l" rtl="0">
              <a:spcBef>
                <a:spcPts val="0"/>
              </a:spcBef>
              <a:spcAft>
                <a:spcPts val="0"/>
              </a:spcAft>
              <a:buFont typeface="+mj-lt"/>
              <a:buAutoNum type="arabicPeriod"/>
            </a:pPr>
            <a:r>
              <a:rPr lang="en-US" dirty="0"/>
              <a:t>Next, we will review your financial situation to whatever degree you are comfortable with. We might help pull your credit report to make sure you know the full extent of what you owe and to who. We might make a budget to see how much money you would be able to put aside each month towards your priority debt. Our goal is to set you up for success after the session.</a:t>
            </a:r>
          </a:p>
          <a:p>
            <a:pPr marL="228600" lvl="0" indent="-228600" algn="l" rtl="0">
              <a:spcBef>
                <a:spcPts val="0"/>
              </a:spcBef>
              <a:spcAft>
                <a:spcPts val="0"/>
              </a:spcAft>
              <a:buFont typeface="+mj-lt"/>
              <a:buAutoNum type="arabicPeriod"/>
            </a:pPr>
            <a:r>
              <a:rPr lang="en-US" dirty="0"/>
              <a:t>Afterwards, we’ll offer personalized guidance to meet those financial goals you set, tailored to your situation and what you will be able to do.</a:t>
            </a:r>
          </a:p>
          <a:p>
            <a:pPr marL="228600" lvl="0" indent="-228600" algn="l" rtl="0">
              <a:spcBef>
                <a:spcPts val="0"/>
              </a:spcBef>
              <a:spcAft>
                <a:spcPts val="0"/>
              </a:spcAft>
              <a:buFont typeface="+mj-lt"/>
              <a:buAutoNum type="arabicPeriod"/>
            </a:pPr>
            <a:r>
              <a:rPr lang="en-US" dirty="0"/>
              <a:t>And we’ll of course any specific questions you come into the session with, giving you the individual attention you need to clear up any confusion, frustrations, or hesitations.</a:t>
            </a:r>
          </a:p>
          <a:p>
            <a:pPr marL="228600" lvl="0" indent="-228600" algn="l" rtl="0">
              <a:spcBef>
                <a:spcPts val="0"/>
              </a:spcBef>
              <a:spcAft>
                <a:spcPts val="0"/>
              </a:spcAft>
              <a:buFont typeface="+mj-lt"/>
              <a:buAutoNum type="arabicPeriod"/>
            </a:pPr>
            <a:endParaRPr dirty="0"/>
          </a:p>
        </p:txBody>
      </p:sp>
      <p:sp>
        <p:nvSpPr>
          <p:cNvPr id="1231" name="Google Shape;12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571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solidFill>
                  <a:schemeClr val="dk1"/>
                </a:solidFill>
              </a:rPr>
              <a:t>TIME: 3 min					0:03</a:t>
            </a:r>
            <a:endParaRPr lang="en-US" sz="1200" b="1" i="1" dirty="0">
              <a:solidFill>
                <a:schemeClr val="dk1"/>
              </a:solidFill>
            </a:endParaRPr>
          </a:p>
          <a:p>
            <a:pPr marL="0" lvl="0" indent="0" algn="l" rtl="0">
              <a:lnSpc>
                <a:spcPct val="115000"/>
              </a:lnSpc>
              <a:spcBef>
                <a:spcPts val="0"/>
              </a:spcBef>
              <a:spcAft>
                <a:spcPts val="0"/>
              </a:spcAft>
              <a:buNone/>
            </a:pPr>
            <a:r>
              <a:rPr lang="en-US" sz="1200" b="0" i="1" dirty="0">
                <a:solidFill>
                  <a:schemeClr val="dk1"/>
                </a:solidFill>
              </a:rPr>
              <a:t>AS CLASS ASSEMBLES:</a:t>
            </a:r>
          </a:p>
          <a:p>
            <a:pPr marL="457200" lvl="0" indent="-317500" algn="l" rtl="0">
              <a:lnSpc>
                <a:spcPct val="115000"/>
              </a:lnSpc>
              <a:spcBef>
                <a:spcPts val="0"/>
              </a:spcBef>
              <a:spcAft>
                <a:spcPts val="0"/>
              </a:spcAft>
              <a:buClr>
                <a:schemeClr val="dk1"/>
              </a:buClr>
              <a:buSzPts val="1400"/>
              <a:buFont typeface="Wingdings" pitchFamily="2" charset="2"/>
              <a:buChar char="§"/>
            </a:pPr>
            <a:r>
              <a:rPr lang="en-US" sz="1200" i="0" u="sng" dirty="0">
                <a:solidFill>
                  <a:schemeClr val="dk1"/>
                </a:solidFill>
              </a:rPr>
              <a:t>Welcome</a:t>
            </a:r>
            <a:r>
              <a:rPr lang="en-US" sz="1200" i="0" dirty="0">
                <a:solidFill>
                  <a:schemeClr val="dk1"/>
                </a:solidFill>
              </a:rPr>
              <a:t> to Navigating Debt. We’re so glad you’re here. </a:t>
            </a:r>
          </a:p>
          <a:p>
            <a:pPr marL="457200" lvl="0" indent="-317500" algn="l" rtl="0">
              <a:lnSpc>
                <a:spcPct val="115000"/>
              </a:lnSpc>
              <a:spcBef>
                <a:spcPts val="0"/>
              </a:spcBef>
              <a:spcAft>
                <a:spcPts val="0"/>
              </a:spcAft>
              <a:buClr>
                <a:schemeClr val="dk1"/>
              </a:buClr>
              <a:buSzPts val="1400"/>
              <a:buFont typeface="Wingdings" pitchFamily="2" charset="2"/>
              <a:buChar char="§"/>
            </a:pPr>
            <a:r>
              <a:rPr lang="en-US" sz="1200" i="0" dirty="0">
                <a:highlight>
                  <a:schemeClr val="lt1"/>
                </a:highlight>
              </a:rPr>
              <a:t>We will begin in just a moment after more folks arrive. </a:t>
            </a:r>
          </a:p>
          <a:p>
            <a:pPr marL="457200" lvl="0" indent="-317500" algn="l" rtl="0">
              <a:lnSpc>
                <a:spcPct val="115000"/>
              </a:lnSpc>
              <a:spcBef>
                <a:spcPts val="0"/>
              </a:spcBef>
              <a:spcAft>
                <a:spcPts val="0"/>
              </a:spcAft>
              <a:buClr>
                <a:schemeClr val="dk1"/>
              </a:buClr>
              <a:buSzPts val="1400"/>
              <a:buFont typeface="Wingdings" pitchFamily="2" charset="2"/>
              <a:buChar char="§"/>
            </a:pPr>
            <a:r>
              <a:rPr lang="en-US" sz="1200" i="0" dirty="0">
                <a:highlight>
                  <a:schemeClr val="lt1"/>
                </a:highlight>
              </a:rPr>
              <a:t>In the meantime, make sure you know how the chat function works on Zoom by letting us know your favorite restaurant. </a:t>
            </a:r>
          </a:p>
          <a:p>
            <a:pPr marL="457200" lvl="0" indent="-317500" algn="l" rtl="0">
              <a:lnSpc>
                <a:spcPct val="115000"/>
              </a:lnSpc>
              <a:spcBef>
                <a:spcPts val="0"/>
              </a:spcBef>
              <a:spcAft>
                <a:spcPts val="0"/>
              </a:spcAft>
              <a:buClr>
                <a:schemeClr val="dk1"/>
              </a:buClr>
              <a:buSzPts val="1400"/>
              <a:buFont typeface="Wingdings" pitchFamily="2" charset="2"/>
              <a:buChar char="§"/>
            </a:pPr>
            <a:r>
              <a:rPr lang="en-US" sz="1200" i="0" dirty="0">
                <a:highlight>
                  <a:schemeClr val="lt1"/>
                </a:highlight>
              </a:rPr>
              <a:t>You can find the chat button on the bottom bar. Once you click “Chat”, it should open up a window to the right, with a space at the bottom to type your responses.</a:t>
            </a:r>
          </a:p>
          <a:p>
            <a:pPr marL="457200" lvl="0" indent="-317500" algn="l" rtl="0">
              <a:lnSpc>
                <a:spcPct val="115000"/>
              </a:lnSpc>
              <a:spcBef>
                <a:spcPts val="0"/>
              </a:spcBef>
              <a:spcAft>
                <a:spcPts val="0"/>
              </a:spcAft>
              <a:buClr>
                <a:schemeClr val="dk1"/>
              </a:buClr>
              <a:buSzPts val="1400"/>
              <a:buFont typeface="Wingdings" pitchFamily="2" charset="2"/>
              <a:buChar char="§"/>
            </a:pPr>
            <a:r>
              <a:rPr lang="en-US" sz="1200" i="0" dirty="0">
                <a:highlight>
                  <a:schemeClr val="lt1"/>
                </a:highlight>
              </a:rPr>
              <a:t>You can send a response to the whole group or just to one of the facilitators by clicking and selecting the name displayed.</a:t>
            </a:r>
          </a:p>
          <a:p>
            <a:pPr marL="457200" lvl="0" indent="-317500" algn="l" rtl="0">
              <a:lnSpc>
                <a:spcPct val="115000"/>
              </a:lnSpc>
              <a:spcBef>
                <a:spcPts val="0"/>
              </a:spcBef>
              <a:spcAft>
                <a:spcPts val="0"/>
              </a:spcAft>
              <a:buClr>
                <a:schemeClr val="dk1"/>
              </a:buClr>
              <a:buSzPts val="1400"/>
              <a:buFont typeface="Wingdings" pitchFamily="2" charset="2"/>
              <a:buChar char="§"/>
            </a:pPr>
            <a:r>
              <a:rPr lang="en-US" sz="1200" i="0" dirty="0">
                <a:highlight>
                  <a:schemeClr val="lt1"/>
                </a:highlight>
              </a:rPr>
              <a:t>And as a note, we’ll be sharing these slides and other resources after today’s workshop. So you won’t need to take any notes.</a:t>
            </a:r>
          </a:p>
          <a:p>
            <a:pPr marL="457200" lvl="0" indent="-317500" algn="l" rtl="0">
              <a:lnSpc>
                <a:spcPct val="115000"/>
              </a:lnSpc>
              <a:spcBef>
                <a:spcPts val="0"/>
              </a:spcBef>
              <a:spcAft>
                <a:spcPts val="0"/>
              </a:spcAft>
              <a:buClr>
                <a:schemeClr val="dk1"/>
              </a:buClr>
              <a:buSzPts val="1400"/>
              <a:buFont typeface="Wingdings" pitchFamily="2" charset="2"/>
              <a:buChar char="§"/>
            </a:pPr>
            <a:r>
              <a:rPr lang="en-US" sz="1200" i="0" dirty="0">
                <a:highlight>
                  <a:schemeClr val="lt1"/>
                </a:highlight>
              </a:rPr>
              <a:t>[Riff about the responses appearing in the chat as folks arrive]</a:t>
            </a:r>
          </a:p>
          <a:p>
            <a:pPr marL="457200" lvl="0" indent="-317500" algn="l" rtl="0">
              <a:lnSpc>
                <a:spcPct val="115000"/>
              </a:lnSpc>
              <a:spcBef>
                <a:spcPts val="0"/>
              </a:spcBef>
              <a:spcAft>
                <a:spcPts val="0"/>
              </a:spcAft>
              <a:buClr>
                <a:schemeClr val="dk1"/>
              </a:buClr>
              <a:buSzPts val="1400"/>
              <a:buFont typeface="Wingdings" pitchFamily="2" charset="2"/>
              <a:buChar char="§"/>
            </a:pPr>
            <a:endParaRPr lang="en-US" sz="1200" i="0" dirty="0">
              <a:highlight>
                <a:schemeClr val="lt1"/>
              </a:highlight>
            </a:endParaRPr>
          </a:p>
          <a:p>
            <a:pPr marL="139700" marR="0" lvl="0" indent="0" algn="l" defTabSz="914400" rtl="0" eaLnBrk="1" fontAlgn="auto" latinLnBrk="0" hangingPunct="1">
              <a:lnSpc>
                <a:spcPct val="115000"/>
              </a:lnSpc>
              <a:spcBef>
                <a:spcPts val="0"/>
              </a:spcBef>
              <a:spcAft>
                <a:spcPts val="0"/>
              </a:spcAft>
              <a:buClr>
                <a:schemeClr val="dk1"/>
              </a:buClr>
              <a:buSzPts val="1400"/>
              <a:buFont typeface="Wingdings" pitchFamily="2" charset="2"/>
              <a:buNone/>
              <a:tabLst/>
              <a:defRPr/>
            </a:pPr>
            <a:r>
              <a:rPr lang="en-US" sz="1200" b="1" i="0" dirty="0">
                <a:solidFill>
                  <a:schemeClr val="dk1"/>
                </a:solidFill>
              </a:rPr>
              <a:t>“Great, seems like most of us are here. Let’s go ahead and get started.”</a:t>
            </a:r>
            <a:endParaRPr lang="en-US" dirty="0"/>
          </a:p>
          <a:p>
            <a:pPr marL="139700" lvl="0" indent="0" algn="l" rtl="0">
              <a:lnSpc>
                <a:spcPct val="115000"/>
              </a:lnSpc>
              <a:spcBef>
                <a:spcPts val="0"/>
              </a:spcBef>
              <a:spcAft>
                <a:spcPts val="0"/>
              </a:spcAft>
              <a:buClr>
                <a:schemeClr val="dk1"/>
              </a:buClr>
              <a:buSzPts val="1400"/>
              <a:buFont typeface="Wingdings" pitchFamily="2" charset="2"/>
              <a:buNone/>
            </a:pPr>
            <a:endParaRPr lang="en-US" sz="1200" i="0" dirty="0">
              <a:highlight>
                <a:schemeClr val="lt1"/>
              </a:highlight>
            </a:endParaRPr>
          </a:p>
          <a:p>
            <a:pPr marL="457200" lvl="0" indent="-317500" algn="l" rtl="0">
              <a:lnSpc>
                <a:spcPct val="115000"/>
              </a:lnSpc>
              <a:spcBef>
                <a:spcPts val="0"/>
              </a:spcBef>
              <a:spcAft>
                <a:spcPts val="0"/>
              </a:spcAft>
              <a:buClr>
                <a:schemeClr val="dk1"/>
              </a:buClr>
              <a:buSzPts val="1400"/>
              <a:buFont typeface="Wingdings" pitchFamily="2" charset="2"/>
              <a:buChar char="§"/>
            </a:pPr>
            <a:endParaRPr lang="en-US" sz="1200" i="0" dirty="0">
              <a:highlight>
                <a:schemeClr val="lt1"/>
              </a:highlight>
            </a:endParaRPr>
          </a:p>
        </p:txBody>
      </p:sp>
    </p:spTree>
    <p:extLst>
      <p:ext uri="{BB962C8B-B14F-4D97-AF65-F5344CB8AC3E}">
        <p14:creationId xmlns:p14="http://schemas.microsoft.com/office/powerpoint/2010/main" val="1862986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0:39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part of your session, a counselor will probably look into whether you are a good fit for a debt management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 debt management plan organizes multiple debts into one single reduced monthly payment. This is collected by a non-profit, and allows you to pay off your full balance over three to five years, with minimal damage to your credit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This is a great option for many folks, specifically if you:</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a:t>Have multiple credit card debts or personal loans to tackle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a:t>Can meet your regular monthly expenses without taking on additional credit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a:t>And would benefit from planning around one consistent monthly payment</a:t>
            </a:r>
          </a:p>
          <a:p>
            <a:endParaRPr lang="en-US" b="0" dirty="0"/>
          </a:p>
        </p:txBody>
      </p:sp>
    </p:spTree>
    <p:extLst>
      <p:ext uri="{BB962C8B-B14F-4D97-AF65-F5344CB8AC3E}">
        <p14:creationId xmlns:p14="http://schemas.microsoft.com/office/powerpoint/2010/main" val="4037750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rPr>
              <a:t>For some folks, a credit counselor may also discuss bankruptcy. You would never be pushed to go into bankruptcy, but it’s good to look at all the possible options – good, bad, and ugly.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rPr>
              <a:t>I’d like to point out here that while bankruptcy can get a bad rep, and it’s certainly not for everyone, it can be the best option depending on your situation. It is by no means an admission of failure, but rather a reasonable path forward for folks who’s debt is beyond what they can tackle through other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rPr>
              <a:t>A few quick notes about bankruptcy: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w Cen MT" panose="020B0602020104020603" pitchFamily="34" charset="77"/>
              </a:rPr>
              <a:t>Unlike some of the other options we’ve shared today, getting help with your debt by filing for bankruptcy isn’t free and should be done with the help of a bankruptcy attorney.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w Cen MT" panose="020B0602020104020603" pitchFamily="34" charset="77"/>
              </a:rPr>
              <a:t>Most debts can be handled through bankruptcy. However, student debts, recent income taxes, and domestic support obligations can not be.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w Cen MT" panose="020B0602020104020603" pitchFamily="34" charset="77"/>
              </a:rPr>
              <a:t>Bankruptcy will hurt your credit. However, this can be rebuilt over time.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Tw Cen MT" panose="020B0602020104020603" pitchFamily="34" charset="77"/>
              </a:rPr>
              <a:t>Again, in a session you might simply consider whether bankruptcy is the right option for you.</a:t>
            </a:r>
          </a:p>
          <a:p>
            <a:endParaRPr lang="en-US" dirty="0"/>
          </a:p>
        </p:txBody>
      </p:sp>
    </p:spTree>
    <p:extLst>
      <p:ext uri="{BB962C8B-B14F-4D97-AF65-F5344CB8AC3E}">
        <p14:creationId xmlns:p14="http://schemas.microsoft.com/office/powerpoint/2010/main" val="4230801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0:42</a:t>
            </a:r>
          </a:p>
          <a:p>
            <a:endParaRPr lang="en-US" dirty="0"/>
          </a:p>
          <a:p>
            <a:r>
              <a:rPr lang="en-US" dirty="0"/>
              <a:t>[Hide this slide if you are not a non-profit with your own one on one services]</a:t>
            </a:r>
          </a:p>
          <a:p>
            <a:endParaRPr lang="en-US" dirty="0"/>
          </a:p>
          <a:p>
            <a:r>
              <a:rPr lang="en-US" b="0" dirty="0"/>
              <a:t>To make this as easy as possible, we will reach out to you all over email in the next few days to schedule a one on one session with a debt expert sometime in the next few weeks.</a:t>
            </a:r>
          </a:p>
          <a:p>
            <a:endParaRPr lang="en-US" b="0" dirty="0"/>
          </a:p>
          <a:p>
            <a:r>
              <a:rPr lang="en-US" b="0" dirty="0"/>
              <a:t>Of course, you can let us know in a moment if you’d like to opt-out from scheduling a session.</a:t>
            </a:r>
          </a:p>
        </p:txBody>
      </p:sp>
    </p:spTree>
    <p:extLst>
      <p:ext uri="{BB962C8B-B14F-4D97-AF65-F5344CB8AC3E}">
        <p14:creationId xmlns:p14="http://schemas.microsoft.com/office/powerpoint/2010/main" val="3202479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5 min					0:47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move on, we want to pause for a moment to have everyone capture the goals and next steps they’ve identified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just sent a link out in the chat. I’ll share my screen for a moment to walk through how to fill out this short form. Follow along and answer the questions for yourself, and then when you get to the end, make sure to click ”Submit” at the end so your response is recorded.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[Walk through each field of the form while sharing your screen. After you finish, given everyone a final minute or two to complete their own. Poll if everyone seems to be done, or let people know they can finish up after the workshop, and then move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5194F-F9CC-7A42-9A5F-446FC0DDE713}" type="slidenum">
              <a:rPr lang="en-US" sz="800" smtClean="0">
                <a:solidFill>
                  <a:srgbClr val="4E4D4E"/>
                </a:solidFill>
                <a:cs typeface="Corbel"/>
              </a:rPr>
              <a:pPr/>
              <a:t>33</a:t>
            </a:fld>
            <a:endParaRPr lang="en-US" sz="800" dirty="0">
              <a:solidFill>
                <a:srgbClr val="4E4D4E"/>
              </a:solidFill>
              <a:cs typeface="Corbel"/>
            </a:endParaRPr>
          </a:p>
        </p:txBody>
      </p:sp>
    </p:spTree>
    <p:extLst>
      <p:ext uri="{BB962C8B-B14F-4D97-AF65-F5344CB8AC3E}">
        <p14:creationId xmlns:p14="http://schemas.microsoft.com/office/powerpoint/2010/main" val="2642311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0:48</a:t>
            </a:r>
            <a:endParaRPr lang="en-US" dirty="0"/>
          </a:p>
          <a:p>
            <a:endParaRPr lang="en-US" b="1" dirty="0"/>
          </a:p>
          <a:p>
            <a:r>
              <a:rPr lang="en-US" b="0" dirty="0"/>
              <a:t>Thank you! In the next few days, you’ll receive a personalized “roadmap” that organizes your priority debt and lays out your personalized next steps from here. This also captures what you’ve already accomplished so far simply by attending today.</a:t>
            </a:r>
          </a:p>
          <a:p>
            <a:endParaRPr lang="en-US" b="0" dirty="0"/>
          </a:p>
          <a:p>
            <a:r>
              <a:rPr lang="en-US" b="0" dirty="0"/>
              <a:t>The key sections of the roadmap include:</a:t>
            </a:r>
          </a:p>
          <a:p>
            <a:pPr marL="228600" indent="-228600">
              <a:buFont typeface="+mj-lt"/>
              <a:buAutoNum type="arabicPeriod"/>
            </a:pPr>
            <a:r>
              <a:rPr lang="en-US" b="0" dirty="0"/>
              <a:t>Listing our your priority debt, and how much you have left on the loan.</a:t>
            </a:r>
          </a:p>
          <a:p>
            <a:pPr marL="228600" indent="-228600">
              <a:buFont typeface="+mj-lt"/>
              <a:buAutoNum type="arabicPeriod"/>
            </a:pPr>
            <a:r>
              <a:rPr lang="en-US" b="0" dirty="0"/>
              <a:t>Writing out why you are prioritizing this debt, and how much extra money you are going to put towards it each month to pay it off. </a:t>
            </a:r>
          </a:p>
          <a:p>
            <a:pPr marL="228600" indent="-228600">
              <a:buFont typeface="+mj-lt"/>
              <a:buAutoNum type="arabicPeriod"/>
            </a:pPr>
            <a:r>
              <a:rPr lang="en-US" b="0" dirty="0"/>
              <a:t>What you’ll do with those funds after you pay the priority debt off, whether that’s another debt or a savings fund or something else you’re looking to purchase.</a:t>
            </a:r>
          </a:p>
          <a:p>
            <a:pPr marL="228600" indent="-228600">
              <a:buFont typeface="+mj-lt"/>
              <a:buAutoNum type="arabicPeriod"/>
            </a:pPr>
            <a:r>
              <a:rPr lang="en-US" b="0" dirty="0"/>
              <a:t>Where to turn for help if you ever need some additional guidance.</a:t>
            </a:r>
          </a:p>
          <a:p>
            <a:pPr marL="228600" indent="-228600">
              <a:buFont typeface="+mj-lt"/>
              <a:buAutoNum type="arabicPeriod"/>
            </a:pPr>
            <a:r>
              <a:rPr lang="en-US" b="0" dirty="0"/>
              <a:t>And what you’ll do for yourself once you finish paying off that first debt, because we all should celebrate our accomplishments.</a:t>
            </a:r>
          </a:p>
          <a:p>
            <a:endParaRPr lang="en-US" b="0" dirty="0"/>
          </a:p>
          <a:p>
            <a:r>
              <a:rPr lang="en-US" b="0" dirty="0"/>
              <a:t>We want to emphasize that this process takes time, sometimes months and oftentimes years. That’s okay! The point is to stay as consistent as you can, because every step you take forward gets you that much closer to paying off that debt and reaching that finish line when you can celebrate.</a:t>
            </a:r>
          </a:p>
        </p:txBody>
      </p:sp>
    </p:spTree>
    <p:extLst>
      <p:ext uri="{BB962C8B-B14F-4D97-AF65-F5344CB8AC3E}">
        <p14:creationId xmlns:p14="http://schemas.microsoft.com/office/powerpoint/2010/main" val="2619307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0:48</a:t>
            </a:r>
            <a:endParaRPr lang="en-US" dirty="0"/>
          </a:p>
          <a:p>
            <a:endParaRPr lang="en-US" b="1" dirty="0"/>
          </a:p>
          <a:p>
            <a:r>
              <a:rPr lang="en-US" b="0" dirty="0"/>
              <a:t>Thank you! In the next few days, you’ll receive a personalized “roadmap” that organizes your priority debt and lays out your personalized next steps from here. This also captures what you’ve already accomplished so far simply by attending today.</a:t>
            </a:r>
          </a:p>
          <a:p>
            <a:endParaRPr lang="en-US" b="0" dirty="0"/>
          </a:p>
          <a:p>
            <a:r>
              <a:rPr lang="en-US" b="0" dirty="0"/>
              <a:t>The key sections of the roadmap include:</a:t>
            </a:r>
          </a:p>
          <a:p>
            <a:pPr marL="228600" indent="-228600">
              <a:buFont typeface="+mj-lt"/>
              <a:buAutoNum type="arabicPeriod"/>
            </a:pPr>
            <a:r>
              <a:rPr lang="en-US" b="0" dirty="0"/>
              <a:t>Listing our your priority debt, and how much you have left on the loan.</a:t>
            </a:r>
          </a:p>
          <a:p>
            <a:pPr marL="228600" indent="-228600">
              <a:buFont typeface="+mj-lt"/>
              <a:buAutoNum type="arabicPeriod"/>
            </a:pPr>
            <a:r>
              <a:rPr lang="en-US" b="0" dirty="0"/>
              <a:t>Writing out why you are prioritizing this debt, and how much extra money you are going to put towards it each month to pay it off. </a:t>
            </a:r>
          </a:p>
          <a:p>
            <a:pPr marL="228600" indent="-228600">
              <a:buFont typeface="+mj-lt"/>
              <a:buAutoNum type="arabicPeriod"/>
            </a:pPr>
            <a:r>
              <a:rPr lang="en-US" b="0" dirty="0"/>
              <a:t>What you’ll do with those funds after you pay the priority debt off, whether that’s another debt or a savings fund or something else you’re looking to purchase.</a:t>
            </a:r>
          </a:p>
          <a:p>
            <a:pPr marL="228600" indent="-228600">
              <a:buFont typeface="+mj-lt"/>
              <a:buAutoNum type="arabicPeriod"/>
            </a:pPr>
            <a:r>
              <a:rPr lang="en-US" b="0" dirty="0"/>
              <a:t>Where to turn for help if you ever need some additional guidance.</a:t>
            </a:r>
          </a:p>
          <a:p>
            <a:pPr marL="228600" indent="-228600">
              <a:buFont typeface="+mj-lt"/>
              <a:buAutoNum type="arabicPeriod"/>
            </a:pPr>
            <a:r>
              <a:rPr lang="en-US" b="0" dirty="0"/>
              <a:t>And what you’ll do for yourself once you finish paying off that first debt, because we all should celebrate our accomplishments.</a:t>
            </a:r>
          </a:p>
          <a:p>
            <a:endParaRPr lang="en-US" b="0" dirty="0"/>
          </a:p>
          <a:p>
            <a:r>
              <a:rPr lang="en-US" b="0" dirty="0"/>
              <a:t>We want to emphasize that this process takes time, sometimes months and oftentimes years. That’s okay! The point is to stay as consistent as you can, because every step you take forward gets you that much closer to paying off that debt and reaching that finish line when you can celebrate.</a:t>
            </a:r>
          </a:p>
        </p:txBody>
      </p:sp>
    </p:spTree>
    <p:extLst>
      <p:ext uri="{BB962C8B-B14F-4D97-AF65-F5344CB8AC3E}">
        <p14:creationId xmlns:p14="http://schemas.microsoft.com/office/powerpoint/2010/main" val="1266700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addition, we’ll share over email some helpful resources for tackling your priority debt, including tips, templates, and some links related to what we discussed today.</a:t>
            </a:r>
          </a:p>
        </p:txBody>
      </p:sp>
    </p:spTree>
    <p:extLst>
      <p:ext uri="{BB962C8B-B14F-4D97-AF65-F5344CB8AC3E}">
        <p14:creationId xmlns:p14="http://schemas.microsoft.com/office/powerpoint/2010/main" val="551026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10 min					0:59</a:t>
            </a:r>
            <a:endParaRPr lang="en-US" dirty="0"/>
          </a:p>
          <a:p>
            <a:endParaRPr lang="en-US" dirty="0"/>
          </a:p>
          <a:p>
            <a:r>
              <a:rPr lang="en-US" dirty="0"/>
              <a:t>But before we send you off with your plan and resources, we want to make sure you have a chance to have answered any specific questions you came in with today. Take a moment to write in the chat what you still want to know, and how we might be able to leave you better prepared after today’s session.</a:t>
            </a:r>
          </a:p>
          <a:p>
            <a:endParaRPr lang="en-US" dirty="0"/>
          </a:p>
          <a:p>
            <a:r>
              <a:rPr lang="en-US" dirty="0"/>
              <a:t>We highly encourage you to share your questions with the group, as others might have them as well, and we’d love to be able to go a little deeper today on what specifically matters most to you.</a:t>
            </a:r>
          </a:p>
          <a:p>
            <a:endParaRPr lang="en-US" dirty="0"/>
          </a:p>
          <a:p>
            <a:r>
              <a:rPr lang="en-US" dirty="0"/>
              <a:t>*Pre-Seeded questions if there are not specific ones from participants:</a:t>
            </a:r>
          </a:p>
          <a:p>
            <a:pPr marL="228600" indent="-228600">
              <a:buAutoNum type="arabicPeriod"/>
            </a:pPr>
            <a:r>
              <a:rPr lang="en-US" dirty="0"/>
              <a:t>How will I know if bankruptcy is something I should consider? </a:t>
            </a:r>
          </a:p>
          <a:p>
            <a:pPr marL="228600" indent="-228600">
              <a:buAutoNum type="arabicPeriod"/>
            </a:pPr>
            <a:r>
              <a:rPr lang="en-US" dirty="0"/>
              <a:t>My debt is in collections. What should I do next?</a:t>
            </a:r>
          </a:p>
          <a:p>
            <a:pPr marL="228600" indent="-228600">
              <a:buAutoNum type="arabicPeriod"/>
            </a:pPr>
            <a:r>
              <a:rPr lang="en-US" dirty="0"/>
              <a:t>What are the consequences of not meeting my payments for student loans? Medical bills? Auto or home loans?</a:t>
            </a:r>
          </a:p>
        </p:txBody>
      </p:sp>
    </p:spTree>
    <p:extLst>
      <p:ext uri="{BB962C8B-B14F-4D97-AF65-F5344CB8AC3E}">
        <p14:creationId xmlns:p14="http://schemas.microsoft.com/office/powerpoint/2010/main" val="3153607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6344ed7966_2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7" name="Google Shape;2447;g6344ed7966_2_2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solidFill>
                  <a:schemeClr val="dk1"/>
                </a:solidFill>
              </a:rPr>
              <a:t>TIME: 1 min					0:60</a:t>
            </a:r>
            <a:endParaRPr lang="en" sz="1200" b="1" i="1" dirty="0">
              <a:solidFill>
                <a:schemeClr val="dk1"/>
              </a:solidFill>
            </a:endParaRPr>
          </a:p>
          <a:p>
            <a:pPr marL="0" lvl="0" indent="0" algn="l" rtl="0">
              <a:lnSpc>
                <a:spcPct val="115000"/>
              </a:lnSpc>
              <a:spcBef>
                <a:spcPts val="0"/>
              </a:spcBef>
              <a:spcAft>
                <a:spcPts val="0"/>
              </a:spcAft>
              <a:buNone/>
            </a:pPr>
            <a:endParaRPr lang="en" sz="1200" b="1" i="1" dirty="0">
              <a:solidFill>
                <a:schemeClr val="dk1"/>
              </a:solidFill>
            </a:endParaRPr>
          </a:p>
          <a:p>
            <a:pPr marL="0" lvl="0" indent="0" algn="l" rtl="0">
              <a:lnSpc>
                <a:spcPct val="115000"/>
              </a:lnSpc>
              <a:spcBef>
                <a:spcPts val="0"/>
              </a:spcBef>
              <a:spcAft>
                <a:spcPts val="0"/>
              </a:spcAft>
              <a:buNone/>
            </a:pPr>
            <a:r>
              <a:rPr lang="en" sz="1200" b="0" i="0" dirty="0">
                <a:solidFill>
                  <a:schemeClr val="dk1"/>
                </a:solidFill>
              </a:rPr>
              <a:t>T</a:t>
            </a:r>
            <a:r>
              <a:rPr lang="en-US" sz="1200" b="0" i="0" dirty="0">
                <a:solidFill>
                  <a:schemeClr val="dk1"/>
                </a:solidFill>
              </a:rPr>
              <a:t>h</a:t>
            </a:r>
            <a:r>
              <a:rPr lang="en" sz="1200" b="0" i="0" dirty="0" err="1">
                <a:solidFill>
                  <a:schemeClr val="dk1"/>
                </a:solidFill>
              </a:rPr>
              <a:t>ank</a:t>
            </a:r>
            <a:r>
              <a:rPr lang="en" sz="1200" b="0" i="0" dirty="0">
                <a:solidFill>
                  <a:schemeClr val="dk1"/>
                </a:solidFill>
              </a:rPr>
              <a:t> you so much everyone for joining us. Before you go, we’d appreciate if you could take a few moments to fill out a quick survey for us on your experience today. Your thoughts help us make this workshop better for future participants.</a:t>
            </a:r>
          </a:p>
          <a:p>
            <a:pPr marL="0" lvl="0" indent="0" algn="l" rtl="0">
              <a:lnSpc>
                <a:spcPct val="115000"/>
              </a:lnSpc>
              <a:spcBef>
                <a:spcPts val="0"/>
              </a:spcBef>
              <a:spcAft>
                <a:spcPts val="0"/>
              </a:spcAft>
              <a:buNone/>
            </a:pPr>
            <a:endParaRPr lang="en" sz="1200" b="0" i="0" dirty="0">
              <a:solidFill>
                <a:schemeClr val="dk1"/>
              </a:solidFill>
            </a:endParaRPr>
          </a:p>
          <a:p>
            <a:pPr marL="0" lvl="0" indent="0" algn="l" rtl="0">
              <a:lnSpc>
                <a:spcPct val="115000"/>
              </a:lnSpc>
              <a:spcBef>
                <a:spcPts val="0"/>
              </a:spcBef>
              <a:spcAft>
                <a:spcPts val="0"/>
              </a:spcAft>
              <a:buNone/>
            </a:pPr>
            <a:r>
              <a:rPr lang="en" sz="1200" b="0" i="0" dirty="0">
                <a:solidFill>
                  <a:schemeClr val="dk1"/>
                </a:solidFill>
              </a:rPr>
              <a:t>Please click the link in the chat to get started, and make sure to hit submit at the end so your response is recorded.</a:t>
            </a:r>
          </a:p>
          <a:p>
            <a:pPr marL="0" lvl="0" indent="0" algn="l" rtl="0">
              <a:lnSpc>
                <a:spcPct val="115000"/>
              </a:lnSpc>
              <a:spcBef>
                <a:spcPts val="0"/>
              </a:spcBef>
              <a:spcAft>
                <a:spcPts val="0"/>
              </a:spcAft>
              <a:buNone/>
            </a:pPr>
            <a:endParaRPr lang="en" sz="1200" b="0" i="0" dirty="0">
              <a:solidFill>
                <a:schemeClr val="dk1"/>
              </a:solidFill>
            </a:endParaRPr>
          </a:p>
          <a:p>
            <a:pPr marL="0" lvl="0" indent="0" algn="l" rtl="0">
              <a:lnSpc>
                <a:spcPct val="115000"/>
              </a:lnSpc>
              <a:spcBef>
                <a:spcPts val="0"/>
              </a:spcBef>
              <a:spcAft>
                <a:spcPts val="0"/>
              </a:spcAft>
              <a:buNone/>
            </a:pPr>
            <a:r>
              <a:rPr lang="en" sz="1200" b="1" i="0" dirty="0">
                <a:solidFill>
                  <a:schemeClr val="dk1"/>
                </a:solidFill>
              </a:rPr>
              <a:t>It’s been a pleasure to host you all today, and we encourage you to stay in touch along your debt journey. We’ll share with you all these slides, more helpful resources, and your personalized debt roadmap in the next few days. Take care.</a:t>
            </a:r>
          </a:p>
        </p:txBody>
      </p:sp>
      <p:sp>
        <p:nvSpPr>
          <p:cNvPr id="2448" name="Google Shape;2448;g6344ed7966_2_2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406092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0:04</a:t>
            </a:r>
            <a:endParaRPr lang="en-US" sz="1200" b="1" i="1" dirty="0">
              <a:solidFill>
                <a:schemeClr val="dk1"/>
              </a:solidFill>
            </a:endParaRPr>
          </a:p>
          <a:p>
            <a:endParaRPr lang="en-US" dirty="0"/>
          </a:p>
          <a:p>
            <a:r>
              <a:rPr lang="en-US" dirty="0"/>
              <a:t>Why are we here today? Because everyone has debt – your family, your friends, your coworkers, your neighbors. It’s a reality of our culture.</a:t>
            </a:r>
          </a:p>
          <a:p>
            <a:pPr marL="171450" indent="-171450">
              <a:buFont typeface="Arial" panose="020B0604020202020204" pitchFamily="34" charset="0"/>
              <a:buChar char="•"/>
            </a:pPr>
            <a:r>
              <a:rPr lang="en-US" dirty="0"/>
              <a:t>You may make purchases on a credit card</a:t>
            </a:r>
          </a:p>
          <a:p>
            <a:pPr marL="171450" indent="-171450">
              <a:buFont typeface="Arial" panose="020B0604020202020204" pitchFamily="34" charset="0"/>
              <a:buChar char="•"/>
            </a:pPr>
            <a:r>
              <a:rPr lang="en-US" dirty="0"/>
              <a:t>Or have loans to finance a car or a home</a:t>
            </a:r>
          </a:p>
          <a:p>
            <a:pPr marL="171450" indent="-171450">
              <a:buFont typeface="Arial" panose="020B0604020202020204" pitchFamily="34" charset="0"/>
              <a:buChar char="•"/>
            </a:pPr>
            <a:r>
              <a:rPr lang="en-US" dirty="0"/>
              <a:t>Or have received medical care that left behind outstanding bills</a:t>
            </a:r>
          </a:p>
        </p:txBody>
      </p:sp>
    </p:spTree>
    <p:extLst>
      <p:ext uri="{BB962C8B-B14F-4D97-AF65-F5344CB8AC3E}">
        <p14:creationId xmlns:p14="http://schemas.microsoft.com/office/powerpoint/2010/main" val="174532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0:05</a:t>
            </a:r>
            <a:endParaRPr lang="en-US" sz="1200" b="1" i="1" dirty="0">
              <a:solidFill>
                <a:schemeClr val="dk1"/>
              </a:solidFill>
            </a:endParaRPr>
          </a:p>
          <a:p>
            <a:endParaRPr lang="en-US" dirty="0"/>
          </a:p>
          <a:p>
            <a:r>
              <a:rPr lang="en-US" dirty="0"/>
              <a:t>But life happens, so sometimes those debts become difficult to manage. </a:t>
            </a:r>
          </a:p>
          <a:p>
            <a:pPr marL="171450" indent="-171450">
              <a:buFont typeface="Arial" panose="020B0604020202020204" pitchFamily="34" charset="0"/>
              <a:buChar char="•"/>
            </a:pPr>
            <a:r>
              <a:rPr lang="en-US" dirty="0"/>
              <a:t>Almost 1/3 of Americans have debt in collections</a:t>
            </a:r>
          </a:p>
          <a:p>
            <a:pPr marL="171450" indent="-171450">
              <a:buFont typeface="Arial" panose="020B0604020202020204" pitchFamily="34" charset="0"/>
              <a:buChar char="•"/>
            </a:pPr>
            <a:r>
              <a:rPr lang="en-US" dirty="0"/>
              <a:t>Half of Americans experience stress as a result of their debt</a:t>
            </a:r>
          </a:p>
          <a:p>
            <a:pPr marL="171450" indent="-171450">
              <a:buFont typeface="Arial" panose="020B0604020202020204" pitchFamily="34" charset="0"/>
              <a:buChar char="•"/>
            </a:pPr>
            <a:r>
              <a:rPr lang="en-US" dirty="0"/>
              <a:t>60% expect it to take over five years for them to pay their debt off</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not only do we all have debt, but we are struggling with this debt. We worry we will be saddled with this debt for a long time, or that it will hurt us financially in other areas of our lives. Wherever you are in your debt journey, know that you aren’t alone. </a:t>
            </a:r>
          </a:p>
        </p:txBody>
      </p:sp>
      <p:sp>
        <p:nvSpPr>
          <p:cNvPr id="838" name="Google Shape;8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0:07</a:t>
            </a:r>
            <a:endParaRPr lang="en-US" sz="1200" b="1" i="1" dirty="0">
              <a:solidFill>
                <a:schemeClr val="dk1"/>
              </a:solidFill>
            </a:endParaRPr>
          </a:p>
          <a:p>
            <a:endParaRPr lang="en-US" dirty="0"/>
          </a:p>
          <a:p>
            <a:r>
              <a:rPr lang="en-US" dirty="0"/>
              <a:t>It’s important to remember with debt that in most cases, being in debt is outside of our control. It’s usually caused by factors outside of our control, or that we are doing with the best of intent.</a:t>
            </a:r>
          </a:p>
          <a:p>
            <a:pPr marL="171450" indent="-171450">
              <a:buFont typeface="Arial" panose="020B0604020202020204" pitchFamily="34" charset="0"/>
              <a:buChar char="•"/>
            </a:pPr>
            <a:r>
              <a:rPr lang="en-US" dirty="0"/>
              <a:t>We often take on debt because a loved one is in need.</a:t>
            </a:r>
          </a:p>
          <a:p>
            <a:pPr marL="171450" indent="-171450">
              <a:buFont typeface="Arial" panose="020B0604020202020204" pitchFamily="34" charset="0"/>
              <a:buChar char="•"/>
            </a:pPr>
            <a:r>
              <a:rPr lang="en-US" dirty="0"/>
              <a:t>Or we have important costs we can’t afford to put off, like a house or car repair.</a:t>
            </a:r>
          </a:p>
          <a:p>
            <a:pPr marL="171450" indent="-171450">
              <a:buFont typeface="Arial" panose="020B0604020202020204" pitchFamily="34" charset="0"/>
              <a:buChar char="•"/>
            </a:pPr>
            <a:r>
              <a:rPr lang="en-US" dirty="0"/>
              <a:t>Or life simply happens, and we suffer a financial setback like losing our job.</a:t>
            </a:r>
          </a:p>
          <a:p>
            <a:pPr marL="171450" indent="-171450">
              <a:buFont typeface="Arial" panose="020B0604020202020204" pitchFamily="34" charset="0"/>
              <a:buChar char="•"/>
            </a:pPr>
            <a:r>
              <a:rPr lang="en-US" i="1" dirty="0"/>
              <a:t>[Share a relevant example for the specific group, if one is available]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Because of realities outside of our control, we might find ourselves with more debt than we can manage or are unsure how to pay off.</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while debt may happen to us, what we want to focus on today is what we are in control of:</a:t>
            </a:r>
          </a:p>
          <a:p>
            <a:pPr marL="171450" indent="-171450">
              <a:buFont typeface="Arial" panose="020B0604020202020204" pitchFamily="34" charset="0"/>
              <a:buChar char="•"/>
            </a:pPr>
            <a:r>
              <a:rPr lang="en-US" dirty="0"/>
              <a:t>How we manage our debt</a:t>
            </a:r>
          </a:p>
          <a:p>
            <a:pPr marL="171450" indent="-171450">
              <a:buFont typeface="Arial" panose="020B0604020202020204" pitchFamily="34" charset="0"/>
              <a:buChar char="•"/>
            </a:pPr>
            <a:r>
              <a:rPr lang="en-US" dirty="0"/>
              <a:t>How we approach repaying our debt</a:t>
            </a:r>
          </a:p>
          <a:p>
            <a:pPr marL="171450" indent="-171450">
              <a:buFont typeface="Arial" panose="020B0604020202020204" pitchFamily="34" charset="0"/>
              <a:buChar char="•"/>
            </a:pPr>
            <a:r>
              <a:rPr lang="en-US" dirty="0"/>
              <a:t>And the resources we turn to when we need help</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”How can we make our debt manageable and get it paid off in a way that works for us?”</a:t>
            </a:r>
          </a:p>
        </p:txBody>
      </p:sp>
    </p:spTree>
    <p:extLst>
      <p:ext uri="{BB962C8B-B14F-4D97-AF65-F5344CB8AC3E}">
        <p14:creationId xmlns:p14="http://schemas.microsoft.com/office/powerpoint/2010/main" val="153122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2 min					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rPr>
              <a:t>We understand that most of you are joining us today already as experts in your own financial lives. So rather than lecture you about budgeting, our goal with this workshop is to point you towards places that can help along your journey, and answer any questions you are coming in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rPr>
              <a:t>So what should you expect from today’s workshop?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Learnings from one another, since each of you are coming in with valuable perspectives that can be helpful to others. You’ve already been using the chat box, and so if we’re talking about something and you’ve got a great tip to share, please go ahead and drop it in there. We want to hear from all of you.</a:t>
            </a:r>
          </a:p>
          <a:p>
            <a:pPr marL="228600" indent="-228600">
              <a:buFont typeface="+mj-lt"/>
              <a:buAutoNum type="arabicPeriod"/>
            </a:pPr>
            <a:r>
              <a:rPr lang="en-US" dirty="0"/>
              <a:t>A curated set of next steps that we will send you within the next few days. This “debt roadmap” will be personalized to you based on some information you share with us today. </a:t>
            </a:r>
          </a:p>
          <a:p>
            <a:pPr marL="228600" indent="-228600">
              <a:buFont typeface="+mj-lt"/>
              <a:buAutoNum type="arabicPeriod"/>
            </a:pPr>
            <a:r>
              <a:rPr lang="en-US" dirty="0"/>
              <a:t>Immediate answers to your questions! While we will begin today going through a common set of strategies, we have saved the end of the session for you to ask your specific questions to us directly. During today’s session, please jot down any questions you have that you want to ask directly to one of us at the end. Or you can share it during the workshop in the chat and we will get to it either in the moment or towards the end when we have that time held.</a:t>
            </a:r>
          </a:p>
          <a:p>
            <a:pPr marL="228600" indent="-228600">
              <a:buFont typeface="+mj-lt"/>
              <a:buAutoNum type="arabicPeriod"/>
            </a:pPr>
            <a:endParaRPr lang="en-US" dirty="0"/>
          </a:p>
          <a:p>
            <a:pPr marL="0" indent="0">
              <a:buFont typeface="+mj-lt"/>
              <a:buNone/>
            </a:pPr>
            <a:r>
              <a:rPr lang="en-US" b="1" dirty="0"/>
              <a:t>Basically, we want to both give you a map and get you onto the road by the time you leave today’s session.</a:t>
            </a:r>
          </a:p>
        </p:txBody>
      </p:sp>
      <p:sp>
        <p:nvSpPr>
          <p:cNvPr id="4" name="Slide Number Placeholder 3"/>
          <p:cNvSpPr>
            <a:spLocks noGrp="1"/>
          </p:cNvSpPr>
          <p:nvPr>
            <p:ph type="sldNum" sz="quarter" idx="5"/>
          </p:nvPr>
        </p:nvSpPr>
        <p:spPr/>
        <p:txBody>
          <a:bodyPr/>
          <a:lstStyle/>
          <a:p>
            <a:fld id="{1E35194F-F9CC-7A42-9A5F-446FC0DDE713}" type="slidenum">
              <a:rPr lang="en-US" sz="800" smtClean="0">
                <a:solidFill>
                  <a:srgbClr val="4E4D4E"/>
                </a:solidFill>
                <a:cs typeface="Corbel"/>
              </a:rPr>
              <a:pPr/>
              <a:t>7</a:t>
            </a:fld>
            <a:endParaRPr lang="en-US" sz="800" dirty="0">
              <a:solidFill>
                <a:srgbClr val="4E4D4E"/>
              </a:solidFill>
              <a:cs typeface="Corbel"/>
            </a:endParaRPr>
          </a:p>
        </p:txBody>
      </p:sp>
    </p:spTree>
    <p:extLst>
      <p:ext uri="{BB962C8B-B14F-4D97-AF65-F5344CB8AC3E}">
        <p14:creationId xmlns:p14="http://schemas.microsoft.com/office/powerpoint/2010/main" val="337786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1 min					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rPr>
              <a:t>But first, stand up for a minute! We all spend too much time on our screens these days, so let’s take 30 seconds back for ourselves to stretch and move and wake back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rPr>
              <a:t>[Move however you would like to demonstrate for the class, and then bring everyone back in after 30 seconds]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“That was great, thanks everyone! Okay, now we’re ready to dive in.”</a:t>
            </a:r>
            <a:endParaRPr b="1" dirty="0"/>
          </a:p>
        </p:txBody>
      </p:sp>
      <p:sp>
        <p:nvSpPr>
          <p:cNvPr id="799" name="Google Shape;7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rPr>
              <a:t>TIME: 0 min					0:10</a:t>
            </a:r>
          </a:p>
          <a:p>
            <a:endParaRPr lang="en-US" dirty="0"/>
          </a:p>
          <a:p>
            <a:r>
              <a:rPr lang="en-US" dirty="0"/>
              <a:t>Okay, so in the long term, we all likely want to achieve the same goal: to bring down our debt.</a:t>
            </a:r>
          </a:p>
          <a:p>
            <a:endParaRPr lang="en-US" dirty="0"/>
          </a:p>
          <a:p>
            <a:endParaRPr lang="en-US" dirty="0"/>
          </a:p>
        </p:txBody>
      </p:sp>
    </p:spTree>
    <p:extLst>
      <p:ext uri="{BB962C8B-B14F-4D97-AF65-F5344CB8AC3E}">
        <p14:creationId xmlns:p14="http://schemas.microsoft.com/office/powerpoint/2010/main" val="17760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FE20-B351-0245-AA62-B20C659A0CAC}"/>
              </a:ext>
            </a:extLst>
          </p:cNvPr>
          <p:cNvSpPr>
            <a:spLocks noGrp="1"/>
          </p:cNvSpPr>
          <p:nvPr>
            <p:ph type="ctrTitle"/>
          </p:nvPr>
        </p:nvSpPr>
        <p:spPr>
          <a:xfrm>
            <a:off x="177058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951965B-B9ED-7243-8FA9-F945C35DCB19}"/>
              </a:ext>
            </a:extLst>
          </p:cNvPr>
          <p:cNvSpPr>
            <a:spLocks noGrp="1"/>
          </p:cNvSpPr>
          <p:nvPr>
            <p:ph type="subTitle" idx="1"/>
          </p:nvPr>
        </p:nvSpPr>
        <p:spPr>
          <a:xfrm>
            <a:off x="1770580" y="4019210"/>
            <a:ext cx="9144000" cy="1336554"/>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8A22079-8890-EB42-9231-169BB78F525D}"/>
              </a:ext>
            </a:extLst>
          </p:cNvPr>
          <p:cNvSpPr>
            <a:spLocks noGrp="1"/>
          </p:cNvSpPr>
          <p:nvPr>
            <p:ph type="dt" sz="half" idx="10"/>
          </p:nvPr>
        </p:nvSpPr>
        <p:spPr/>
        <p:txBody>
          <a:bodyPr/>
          <a:lstStyle/>
          <a:p>
            <a:fld id="{8A16CE16-A7FD-3544-9C54-8D321C26ED5B}" type="datetime1">
              <a:rPr lang="en-US" smtClean="0"/>
              <a:t>11/23/21</a:t>
            </a:fld>
            <a:endParaRPr lang="en-US"/>
          </a:p>
        </p:txBody>
      </p:sp>
      <p:sp>
        <p:nvSpPr>
          <p:cNvPr id="5" name="Footer Placeholder 4">
            <a:extLst>
              <a:ext uri="{FF2B5EF4-FFF2-40B4-BE49-F238E27FC236}">
                <a16:creationId xmlns:a16="http://schemas.microsoft.com/office/drawing/2014/main" id="{0B5EC6FB-FC3E-5549-BA4A-9742893E9A71}"/>
              </a:ext>
            </a:extLst>
          </p:cNvPr>
          <p:cNvSpPr>
            <a:spLocks noGrp="1"/>
          </p:cNvSpPr>
          <p:nvPr>
            <p:ph type="ftr" sz="quarter" idx="11"/>
          </p:nvPr>
        </p:nvSpPr>
        <p:spPr/>
        <p:txBody>
          <a:bodyPr/>
          <a:lstStyle/>
          <a:p>
            <a:endParaRPr lang="en-US"/>
          </a:p>
        </p:txBody>
      </p:sp>
      <p:cxnSp>
        <p:nvCxnSpPr>
          <p:cNvPr id="10" name="Straight Connector 9">
            <a:extLst>
              <a:ext uri="{FF2B5EF4-FFF2-40B4-BE49-F238E27FC236}">
                <a16:creationId xmlns:a16="http://schemas.microsoft.com/office/drawing/2014/main" id="{4A03EF66-C23B-6B47-913A-44F5F3D3D7E9}"/>
              </a:ext>
            </a:extLst>
          </p:cNvPr>
          <p:cNvCxnSpPr>
            <a:cxnSpLocks/>
          </p:cNvCxnSpPr>
          <p:nvPr userDrawn="1"/>
        </p:nvCxnSpPr>
        <p:spPr>
          <a:xfrm>
            <a:off x="4828105" y="3755571"/>
            <a:ext cx="302895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586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4E97-BEBA-6342-BF55-EE78D762DADE}"/>
              </a:ext>
            </a:extLst>
          </p:cNvPr>
          <p:cNvSpPr>
            <a:spLocks noGrp="1"/>
          </p:cNvSpPr>
          <p:nvPr>
            <p:ph type="title"/>
          </p:nvPr>
        </p:nvSpPr>
        <p:spPr>
          <a:xfrm>
            <a:off x="831850" y="1365599"/>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A71CA9-A6E6-044A-9CAC-08D0D4690E48}"/>
              </a:ext>
            </a:extLst>
          </p:cNvPr>
          <p:cNvSpPr>
            <a:spLocks noGrp="1"/>
          </p:cNvSpPr>
          <p:nvPr>
            <p:ph type="body" idx="1"/>
          </p:nvPr>
        </p:nvSpPr>
        <p:spPr>
          <a:xfrm>
            <a:off x="831850" y="4751751"/>
            <a:ext cx="10515600" cy="117589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53650-244B-554B-8CA1-EFB84190B3C0}"/>
              </a:ext>
            </a:extLst>
          </p:cNvPr>
          <p:cNvSpPr>
            <a:spLocks noGrp="1"/>
          </p:cNvSpPr>
          <p:nvPr>
            <p:ph type="dt" sz="half" idx="10"/>
          </p:nvPr>
        </p:nvSpPr>
        <p:spPr/>
        <p:txBody>
          <a:bodyPr/>
          <a:lstStyle/>
          <a:p>
            <a:fld id="{E265F658-85CE-4A45-8F9E-D5A3CF56ECB7}" type="datetime1">
              <a:rPr lang="en-US" smtClean="0"/>
              <a:t>11/23/21</a:t>
            </a:fld>
            <a:endParaRPr lang="en-US"/>
          </a:p>
        </p:txBody>
      </p:sp>
      <p:sp>
        <p:nvSpPr>
          <p:cNvPr id="5" name="Footer Placeholder 4">
            <a:extLst>
              <a:ext uri="{FF2B5EF4-FFF2-40B4-BE49-F238E27FC236}">
                <a16:creationId xmlns:a16="http://schemas.microsoft.com/office/drawing/2014/main" id="{6F950218-A03C-A64E-8EC5-A474DC62C678}"/>
              </a:ext>
            </a:extLst>
          </p:cNvPr>
          <p:cNvSpPr>
            <a:spLocks noGrp="1"/>
          </p:cNvSpPr>
          <p:nvPr>
            <p:ph type="ftr" sz="quarter" idx="11"/>
          </p:nvPr>
        </p:nvSpPr>
        <p:spPr/>
        <p:txBody>
          <a:bodyPr/>
          <a:lstStyle/>
          <a:p>
            <a:endParaRPr lang="en-US"/>
          </a:p>
        </p:txBody>
      </p:sp>
      <p:cxnSp>
        <p:nvCxnSpPr>
          <p:cNvPr id="7" name="Straight Connector 6">
            <a:extLst>
              <a:ext uri="{FF2B5EF4-FFF2-40B4-BE49-F238E27FC236}">
                <a16:creationId xmlns:a16="http://schemas.microsoft.com/office/drawing/2014/main" id="{847A6642-B4D7-9C49-BF8B-2857CAF1FF9F}"/>
              </a:ext>
            </a:extLst>
          </p:cNvPr>
          <p:cNvCxnSpPr>
            <a:cxnSpLocks/>
          </p:cNvCxnSpPr>
          <p:nvPr userDrawn="1"/>
        </p:nvCxnSpPr>
        <p:spPr>
          <a:xfrm>
            <a:off x="831850" y="4392568"/>
            <a:ext cx="302895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3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DD24-8CB9-A740-B82F-2CEEA527B795}"/>
              </a:ext>
            </a:extLst>
          </p:cNvPr>
          <p:cNvSpPr>
            <a:spLocks noGrp="1"/>
          </p:cNvSpPr>
          <p:nvPr>
            <p:ph type="title"/>
          </p:nvPr>
        </p:nvSpPr>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8A4D54-C90D-B246-A856-C6418332A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9164E-5345-784B-98FA-B911BCA3E8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1EB2F8-B8D7-B54D-BB20-022B33CA497D}"/>
              </a:ext>
            </a:extLst>
          </p:cNvPr>
          <p:cNvSpPr>
            <a:spLocks noGrp="1"/>
          </p:cNvSpPr>
          <p:nvPr>
            <p:ph type="dt" sz="half" idx="10"/>
          </p:nvPr>
        </p:nvSpPr>
        <p:spPr/>
        <p:txBody>
          <a:bodyPr/>
          <a:lstStyle/>
          <a:p>
            <a:fld id="{B02A2B8A-B762-F04F-BD3D-51EBFE420623}" type="datetime1">
              <a:rPr lang="en-US" smtClean="0"/>
              <a:t>11/23/21</a:t>
            </a:fld>
            <a:endParaRPr lang="en-US"/>
          </a:p>
        </p:txBody>
      </p:sp>
      <p:sp>
        <p:nvSpPr>
          <p:cNvPr id="6" name="Footer Placeholder 5">
            <a:extLst>
              <a:ext uri="{FF2B5EF4-FFF2-40B4-BE49-F238E27FC236}">
                <a16:creationId xmlns:a16="http://schemas.microsoft.com/office/drawing/2014/main" id="{9638FC7A-3FCD-F347-AED0-FC718D548E96}"/>
              </a:ext>
            </a:extLst>
          </p:cNvPr>
          <p:cNvSpPr>
            <a:spLocks noGrp="1"/>
          </p:cNvSpPr>
          <p:nvPr>
            <p:ph type="ftr" sz="quarter" idx="11"/>
          </p:nvPr>
        </p:nvSpPr>
        <p:spPr/>
        <p:txBody>
          <a:bodyPr/>
          <a:lstStyle/>
          <a:p>
            <a:endParaRPr lang="en-US"/>
          </a:p>
        </p:txBody>
      </p:sp>
      <p:cxnSp>
        <p:nvCxnSpPr>
          <p:cNvPr id="8" name="Straight Connector 7">
            <a:extLst>
              <a:ext uri="{FF2B5EF4-FFF2-40B4-BE49-F238E27FC236}">
                <a16:creationId xmlns:a16="http://schemas.microsoft.com/office/drawing/2014/main" id="{D9063F95-43DC-CF43-AC0B-E9698CC87571}"/>
              </a:ext>
            </a:extLst>
          </p:cNvPr>
          <p:cNvCxnSpPr>
            <a:cxnSpLocks/>
          </p:cNvCxnSpPr>
          <p:nvPr userDrawn="1"/>
        </p:nvCxnSpPr>
        <p:spPr>
          <a:xfrm>
            <a:off x="838200" y="1669917"/>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191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57922-14EC-4E48-8833-6BD60AFF2ED5}"/>
              </a:ext>
            </a:extLst>
          </p:cNvPr>
          <p:cNvSpPr>
            <a:spLocks noGrp="1"/>
          </p:cNvSpPr>
          <p:nvPr>
            <p:ph type="title"/>
          </p:nvPr>
        </p:nvSpPr>
        <p:spPr>
          <a:xfrm>
            <a:off x="839788" y="244841"/>
            <a:ext cx="8817920" cy="1325563"/>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BF12F139-E9B8-4449-A61B-49889173FEA0}"/>
              </a:ext>
            </a:extLst>
          </p:cNvPr>
          <p:cNvSpPr>
            <a:spLocks noGrp="1"/>
          </p:cNvSpPr>
          <p:nvPr>
            <p:ph type="body" idx="1"/>
          </p:nvPr>
        </p:nvSpPr>
        <p:spPr>
          <a:xfrm>
            <a:off x="839788" y="1913268"/>
            <a:ext cx="5157787" cy="850479"/>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365C52-E0B9-7B47-A5F0-B29A64F45644}"/>
              </a:ext>
            </a:extLst>
          </p:cNvPr>
          <p:cNvSpPr>
            <a:spLocks noGrp="1"/>
          </p:cNvSpPr>
          <p:nvPr>
            <p:ph sz="half" idx="2"/>
          </p:nvPr>
        </p:nvSpPr>
        <p:spPr>
          <a:xfrm>
            <a:off x="839788" y="2847940"/>
            <a:ext cx="5157787" cy="334172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CBC39D5-0855-904B-B407-0A891897C812}"/>
              </a:ext>
            </a:extLst>
          </p:cNvPr>
          <p:cNvSpPr>
            <a:spLocks noGrp="1"/>
          </p:cNvSpPr>
          <p:nvPr>
            <p:ph type="body" sz="quarter" idx="3"/>
          </p:nvPr>
        </p:nvSpPr>
        <p:spPr>
          <a:xfrm>
            <a:off x="6172200" y="1913268"/>
            <a:ext cx="5183188" cy="850479"/>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ED77C7-8924-C24A-9E42-D2D6B0F320F6}"/>
              </a:ext>
            </a:extLst>
          </p:cNvPr>
          <p:cNvSpPr>
            <a:spLocks noGrp="1"/>
          </p:cNvSpPr>
          <p:nvPr>
            <p:ph sz="quarter" idx="4"/>
          </p:nvPr>
        </p:nvSpPr>
        <p:spPr>
          <a:xfrm>
            <a:off x="6172200" y="2847940"/>
            <a:ext cx="5183188" cy="334172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80D7114-30FE-7348-9911-1A3942A20F61}"/>
              </a:ext>
            </a:extLst>
          </p:cNvPr>
          <p:cNvSpPr>
            <a:spLocks noGrp="1"/>
          </p:cNvSpPr>
          <p:nvPr>
            <p:ph type="dt" sz="half" idx="10"/>
          </p:nvPr>
        </p:nvSpPr>
        <p:spPr/>
        <p:txBody>
          <a:bodyPr/>
          <a:lstStyle/>
          <a:p>
            <a:fld id="{A541B8EB-5C06-F44C-A416-599EC76DFDA5}" type="datetime1">
              <a:rPr lang="en-US" smtClean="0"/>
              <a:t>11/23/21</a:t>
            </a:fld>
            <a:endParaRPr lang="en-US"/>
          </a:p>
        </p:txBody>
      </p:sp>
      <p:sp>
        <p:nvSpPr>
          <p:cNvPr id="8" name="Footer Placeholder 7">
            <a:extLst>
              <a:ext uri="{FF2B5EF4-FFF2-40B4-BE49-F238E27FC236}">
                <a16:creationId xmlns:a16="http://schemas.microsoft.com/office/drawing/2014/main" id="{675E14D3-BD14-2046-83B6-743C3D7230AB}"/>
              </a:ext>
            </a:extLst>
          </p:cNvPr>
          <p:cNvSpPr>
            <a:spLocks noGrp="1"/>
          </p:cNvSpPr>
          <p:nvPr>
            <p:ph type="ftr" sz="quarter" idx="11"/>
          </p:nvPr>
        </p:nvSpPr>
        <p:spPr/>
        <p:txBody>
          <a:bodyPr/>
          <a:lstStyle/>
          <a:p>
            <a:endParaRPr lang="en-US"/>
          </a:p>
        </p:txBody>
      </p:sp>
      <p:cxnSp>
        <p:nvCxnSpPr>
          <p:cNvPr id="10" name="Straight Connector 9">
            <a:extLst>
              <a:ext uri="{FF2B5EF4-FFF2-40B4-BE49-F238E27FC236}">
                <a16:creationId xmlns:a16="http://schemas.microsoft.com/office/drawing/2014/main" id="{0664C23E-01DD-1848-B534-256B75D805AB}"/>
              </a:ext>
            </a:extLst>
          </p:cNvPr>
          <p:cNvCxnSpPr>
            <a:cxnSpLocks/>
          </p:cNvCxnSpPr>
          <p:nvPr userDrawn="1"/>
        </p:nvCxnSpPr>
        <p:spPr>
          <a:xfrm>
            <a:off x="838200" y="1741836"/>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881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B58A-B0C9-6A46-8C1D-996E16A65639}"/>
              </a:ext>
            </a:extLst>
          </p:cNvPr>
          <p:cNvSpPr>
            <a:spLocks noGrp="1"/>
          </p:cNvSpPr>
          <p:nvPr>
            <p:ph type="title"/>
          </p:nvPr>
        </p:nvSpPr>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0CCC9E79-ED47-DF49-8566-CB40BAE9978E}"/>
              </a:ext>
            </a:extLst>
          </p:cNvPr>
          <p:cNvSpPr>
            <a:spLocks noGrp="1"/>
          </p:cNvSpPr>
          <p:nvPr>
            <p:ph type="dt" sz="half" idx="10"/>
          </p:nvPr>
        </p:nvSpPr>
        <p:spPr/>
        <p:txBody>
          <a:bodyPr/>
          <a:lstStyle/>
          <a:p>
            <a:fld id="{710F1FAD-5233-6843-B503-81977ABF457C}" type="datetime1">
              <a:rPr lang="en-US" smtClean="0"/>
              <a:t>11/23/21</a:t>
            </a:fld>
            <a:endParaRPr lang="en-US"/>
          </a:p>
        </p:txBody>
      </p:sp>
      <p:sp>
        <p:nvSpPr>
          <p:cNvPr id="4" name="Footer Placeholder 3">
            <a:extLst>
              <a:ext uri="{FF2B5EF4-FFF2-40B4-BE49-F238E27FC236}">
                <a16:creationId xmlns:a16="http://schemas.microsoft.com/office/drawing/2014/main" id="{9CB6854D-F7F5-8440-942E-EED49B9E94EF}"/>
              </a:ext>
            </a:extLst>
          </p:cNvPr>
          <p:cNvSpPr>
            <a:spLocks noGrp="1"/>
          </p:cNvSpPr>
          <p:nvPr>
            <p:ph type="ftr" sz="quarter" idx="11"/>
          </p:nvPr>
        </p:nvSpPr>
        <p:spPr/>
        <p:txBody>
          <a:bodyPr/>
          <a:lstStyle/>
          <a:p>
            <a:endParaRPr lang="en-US"/>
          </a:p>
        </p:txBody>
      </p:sp>
      <p:cxnSp>
        <p:nvCxnSpPr>
          <p:cNvPr id="6" name="Straight Connector 5">
            <a:extLst>
              <a:ext uri="{FF2B5EF4-FFF2-40B4-BE49-F238E27FC236}">
                <a16:creationId xmlns:a16="http://schemas.microsoft.com/office/drawing/2014/main" id="{EA1AC938-4CB0-914E-9339-B852CAB6D41F}"/>
              </a:ext>
            </a:extLst>
          </p:cNvPr>
          <p:cNvCxnSpPr>
            <a:cxnSpLocks/>
          </p:cNvCxnSpPr>
          <p:nvPr userDrawn="1"/>
        </p:nvCxnSpPr>
        <p:spPr>
          <a:xfrm>
            <a:off x="838200" y="1741836"/>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482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E8D4AA-B646-9E42-829B-671318D480FD}"/>
              </a:ext>
            </a:extLst>
          </p:cNvPr>
          <p:cNvSpPr>
            <a:spLocks noGrp="1"/>
          </p:cNvSpPr>
          <p:nvPr>
            <p:ph type="dt" sz="half" idx="10"/>
          </p:nvPr>
        </p:nvSpPr>
        <p:spPr/>
        <p:txBody>
          <a:bodyPr/>
          <a:lstStyle/>
          <a:p>
            <a:fld id="{3354DB9F-E263-FA41-8DFC-B409F33923D9}" type="datetime1">
              <a:rPr lang="en-US" smtClean="0"/>
              <a:t>11/23/21</a:t>
            </a:fld>
            <a:endParaRPr lang="en-US"/>
          </a:p>
        </p:txBody>
      </p:sp>
      <p:sp>
        <p:nvSpPr>
          <p:cNvPr id="3" name="Footer Placeholder 2">
            <a:extLst>
              <a:ext uri="{FF2B5EF4-FFF2-40B4-BE49-F238E27FC236}">
                <a16:creationId xmlns:a16="http://schemas.microsoft.com/office/drawing/2014/main" id="{A1C560DE-AFC5-7C47-BD6A-21F59DA6DE8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9644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BEF6-049D-5946-B7B6-C33DC8219288}"/>
              </a:ext>
            </a:extLst>
          </p:cNvPr>
          <p:cNvSpPr>
            <a:spLocks noGrp="1"/>
          </p:cNvSpPr>
          <p:nvPr>
            <p:ph type="title"/>
          </p:nvPr>
        </p:nvSpPr>
        <p:spPr>
          <a:xfrm>
            <a:off x="839788" y="508570"/>
            <a:ext cx="3932237" cy="118666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93A064-4C44-4749-BCA1-866395AD6B03}"/>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93EFA49-B435-6F43-99F7-AB6E69C7CCCB}"/>
              </a:ext>
            </a:extLst>
          </p:cNvPr>
          <p:cNvSpPr>
            <a:spLocks noGrp="1"/>
          </p:cNvSpPr>
          <p:nvPr>
            <p:ph type="body" sz="half" idx="2"/>
          </p:nvPr>
        </p:nvSpPr>
        <p:spPr>
          <a:xfrm>
            <a:off x="839788" y="2057400"/>
            <a:ext cx="3932237" cy="3811588"/>
          </a:xfrm>
        </p:spPr>
        <p:txBody>
          <a:bodyPr/>
          <a:lstStyle>
            <a:lvl1pPr marL="0" indent="0">
              <a:buNone/>
              <a:defRPr sz="16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8824C7-A5C7-5646-A51C-CB3AFB073F56}"/>
              </a:ext>
            </a:extLst>
          </p:cNvPr>
          <p:cNvSpPr>
            <a:spLocks noGrp="1"/>
          </p:cNvSpPr>
          <p:nvPr>
            <p:ph type="dt" sz="half" idx="10"/>
          </p:nvPr>
        </p:nvSpPr>
        <p:spPr/>
        <p:txBody>
          <a:bodyPr/>
          <a:lstStyle/>
          <a:p>
            <a:fld id="{99525AE3-1420-1A4D-B167-179704B1C1A1}" type="datetime1">
              <a:rPr lang="en-US" smtClean="0"/>
              <a:t>11/23/21</a:t>
            </a:fld>
            <a:endParaRPr lang="en-US"/>
          </a:p>
        </p:txBody>
      </p:sp>
      <p:sp>
        <p:nvSpPr>
          <p:cNvPr id="6" name="Footer Placeholder 5">
            <a:extLst>
              <a:ext uri="{FF2B5EF4-FFF2-40B4-BE49-F238E27FC236}">
                <a16:creationId xmlns:a16="http://schemas.microsoft.com/office/drawing/2014/main" id="{6C29FA25-A226-4649-9EBD-F7A80ACFEBF8}"/>
              </a:ext>
            </a:extLst>
          </p:cNvPr>
          <p:cNvSpPr>
            <a:spLocks noGrp="1"/>
          </p:cNvSpPr>
          <p:nvPr>
            <p:ph type="ftr" sz="quarter" idx="11"/>
          </p:nvPr>
        </p:nvSpPr>
        <p:spPr/>
        <p:txBody>
          <a:bodyPr/>
          <a:lstStyle/>
          <a:p>
            <a:endParaRPr lang="en-US"/>
          </a:p>
        </p:txBody>
      </p:sp>
      <p:cxnSp>
        <p:nvCxnSpPr>
          <p:cNvPr id="8" name="Straight Connector 7">
            <a:extLst>
              <a:ext uri="{FF2B5EF4-FFF2-40B4-BE49-F238E27FC236}">
                <a16:creationId xmlns:a16="http://schemas.microsoft.com/office/drawing/2014/main" id="{63AE1624-E0C3-6A43-B54C-2BAEE9147C35}"/>
              </a:ext>
            </a:extLst>
          </p:cNvPr>
          <p:cNvCxnSpPr>
            <a:cxnSpLocks/>
          </p:cNvCxnSpPr>
          <p:nvPr userDrawn="1"/>
        </p:nvCxnSpPr>
        <p:spPr>
          <a:xfrm>
            <a:off x="838200" y="1741836"/>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654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2B5924-2A3E-E646-8808-4E1D7DF14D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ACA9F7D6-D144-AB45-8C9B-438B395D63F4}"/>
              </a:ext>
            </a:extLst>
          </p:cNvPr>
          <p:cNvSpPr>
            <a:spLocks noGrp="1"/>
          </p:cNvSpPr>
          <p:nvPr>
            <p:ph type="dt" sz="half" idx="10"/>
          </p:nvPr>
        </p:nvSpPr>
        <p:spPr/>
        <p:txBody>
          <a:bodyPr/>
          <a:lstStyle/>
          <a:p>
            <a:fld id="{B8C05671-C3E4-444D-9F91-AD393EC7F3CF}" type="datetime1">
              <a:rPr lang="en-US" smtClean="0"/>
              <a:t>11/23/21</a:t>
            </a:fld>
            <a:endParaRPr lang="en-US"/>
          </a:p>
        </p:txBody>
      </p:sp>
      <p:sp>
        <p:nvSpPr>
          <p:cNvPr id="6" name="Footer Placeholder 5">
            <a:extLst>
              <a:ext uri="{FF2B5EF4-FFF2-40B4-BE49-F238E27FC236}">
                <a16:creationId xmlns:a16="http://schemas.microsoft.com/office/drawing/2014/main" id="{E03047FC-BD9C-7145-B610-77D4258B7C8C}"/>
              </a:ext>
            </a:extLst>
          </p:cNvPr>
          <p:cNvSpPr>
            <a:spLocks noGrp="1"/>
          </p:cNvSpPr>
          <p:nvPr>
            <p:ph type="ftr" sz="quarter" idx="11"/>
          </p:nvPr>
        </p:nvSpPr>
        <p:spPr/>
        <p:txBody>
          <a:bodyPr/>
          <a:lstStyle/>
          <a:p>
            <a:endParaRPr lang="en-US"/>
          </a:p>
        </p:txBody>
      </p:sp>
      <p:sp>
        <p:nvSpPr>
          <p:cNvPr id="8" name="Title 1">
            <a:extLst>
              <a:ext uri="{FF2B5EF4-FFF2-40B4-BE49-F238E27FC236}">
                <a16:creationId xmlns:a16="http://schemas.microsoft.com/office/drawing/2014/main" id="{20B7F11E-30EF-D344-BB6E-D666A302DE6A}"/>
              </a:ext>
            </a:extLst>
          </p:cNvPr>
          <p:cNvSpPr>
            <a:spLocks noGrp="1"/>
          </p:cNvSpPr>
          <p:nvPr>
            <p:ph type="title"/>
          </p:nvPr>
        </p:nvSpPr>
        <p:spPr>
          <a:xfrm>
            <a:off x="839788" y="508570"/>
            <a:ext cx="3932237" cy="1186662"/>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506AFE17-959B-724D-A80C-CA339AE0E1E7}"/>
              </a:ext>
            </a:extLst>
          </p:cNvPr>
          <p:cNvSpPr>
            <a:spLocks noGrp="1"/>
          </p:cNvSpPr>
          <p:nvPr>
            <p:ph type="body" sz="half" idx="2"/>
          </p:nvPr>
        </p:nvSpPr>
        <p:spPr>
          <a:xfrm>
            <a:off x="839788" y="2057400"/>
            <a:ext cx="3932237" cy="3811588"/>
          </a:xfrm>
        </p:spPr>
        <p:txBody>
          <a:bodyPr/>
          <a:lstStyle>
            <a:lvl1pPr marL="0" indent="0">
              <a:buNone/>
              <a:defRPr sz="16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FE0F8C45-E0EB-374D-819B-87010F8B8C6A}"/>
              </a:ext>
            </a:extLst>
          </p:cNvPr>
          <p:cNvCxnSpPr>
            <a:cxnSpLocks/>
          </p:cNvCxnSpPr>
          <p:nvPr userDrawn="1"/>
        </p:nvCxnSpPr>
        <p:spPr>
          <a:xfrm>
            <a:off x="838200" y="1741836"/>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32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4B37-47F6-7A4E-BE76-4BE64B73D5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10DD1D-A171-E840-B4C9-2273CCDAE9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A1928-5096-F045-9090-2866C461FEF3}"/>
              </a:ext>
            </a:extLst>
          </p:cNvPr>
          <p:cNvSpPr>
            <a:spLocks noGrp="1"/>
          </p:cNvSpPr>
          <p:nvPr>
            <p:ph type="dt" sz="half" idx="10"/>
          </p:nvPr>
        </p:nvSpPr>
        <p:spPr/>
        <p:txBody>
          <a:bodyPr/>
          <a:lstStyle/>
          <a:p>
            <a:fld id="{99C26EF5-1D53-3240-8097-AF73F6337B06}" type="datetime1">
              <a:rPr lang="en-US" smtClean="0"/>
              <a:t>11/23/21</a:t>
            </a:fld>
            <a:endParaRPr lang="en-US"/>
          </a:p>
        </p:txBody>
      </p:sp>
      <p:sp>
        <p:nvSpPr>
          <p:cNvPr id="5" name="Footer Placeholder 4">
            <a:extLst>
              <a:ext uri="{FF2B5EF4-FFF2-40B4-BE49-F238E27FC236}">
                <a16:creationId xmlns:a16="http://schemas.microsoft.com/office/drawing/2014/main" id="{259FDD9C-8DE3-FA4F-911D-6F208D0D79BD}"/>
              </a:ext>
            </a:extLst>
          </p:cNvPr>
          <p:cNvSpPr>
            <a:spLocks noGrp="1"/>
          </p:cNvSpPr>
          <p:nvPr>
            <p:ph type="ftr" sz="quarter" idx="11"/>
          </p:nvPr>
        </p:nvSpPr>
        <p:spPr/>
        <p:txBody>
          <a:bodyPr/>
          <a:lstStyle/>
          <a:p>
            <a:endParaRPr lang="en-US"/>
          </a:p>
        </p:txBody>
      </p:sp>
      <p:cxnSp>
        <p:nvCxnSpPr>
          <p:cNvPr id="7" name="Straight Connector 6">
            <a:extLst>
              <a:ext uri="{FF2B5EF4-FFF2-40B4-BE49-F238E27FC236}">
                <a16:creationId xmlns:a16="http://schemas.microsoft.com/office/drawing/2014/main" id="{4826D397-9B4D-4C48-9FAF-1DF458706BFF}"/>
              </a:ext>
            </a:extLst>
          </p:cNvPr>
          <p:cNvCxnSpPr>
            <a:cxnSpLocks/>
          </p:cNvCxnSpPr>
          <p:nvPr userDrawn="1"/>
        </p:nvCxnSpPr>
        <p:spPr>
          <a:xfrm>
            <a:off x="838200" y="1669917"/>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77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966C9-280A-7E42-B93D-3D636855C0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F704-F8FE-EE4B-B0CC-1BA4DE54E11D}"/>
              </a:ext>
            </a:extLst>
          </p:cNvPr>
          <p:cNvSpPr>
            <a:spLocks noGrp="1"/>
          </p:cNvSpPr>
          <p:nvPr>
            <p:ph type="body" orient="vert" idx="1"/>
          </p:nvPr>
        </p:nvSpPr>
        <p:spPr>
          <a:xfrm>
            <a:off x="838200" y="365125"/>
            <a:ext cx="750441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4B43F44-848F-DB4B-91C8-910D67762EFE}"/>
              </a:ext>
            </a:extLst>
          </p:cNvPr>
          <p:cNvSpPr>
            <a:spLocks noGrp="1"/>
          </p:cNvSpPr>
          <p:nvPr>
            <p:ph type="dt" sz="half" idx="10"/>
          </p:nvPr>
        </p:nvSpPr>
        <p:spPr/>
        <p:txBody>
          <a:bodyPr/>
          <a:lstStyle/>
          <a:p>
            <a:fld id="{2192363D-455A-544E-921D-0C67F4AC7AD1}" type="datetime1">
              <a:rPr lang="en-US" smtClean="0"/>
              <a:t>11/23/21</a:t>
            </a:fld>
            <a:endParaRPr lang="en-US"/>
          </a:p>
        </p:txBody>
      </p:sp>
      <p:sp>
        <p:nvSpPr>
          <p:cNvPr id="5" name="Footer Placeholder 4">
            <a:extLst>
              <a:ext uri="{FF2B5EF4-FFF2-40B4-BE49-F238E27FC236}">
                <a16:creationId xmlns:a16="http://schemas.microsoft.com/office/drawing/2014/main" id="{8FA7A9D3-C473-8A4C-B5D5-8E151CF9F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83620-9748-EF43-9D3D-554AE5FB965D}"/>
              </a:ext>
            </a:extLst>
          </p:cNvPr>
          <p:cNvSpPr>
            <a:spLocks noGrp="1"/>
          </p:cNvSpPr>
          <p:nvPr>
            <p:ph type="sldNum" sz="quarter" idx="12"/>
          </p:nvPr>
        </p:nvSpPr>
        <p:spPr>
          <a:xfrm>
            <a:off x="9082354" y="6356350"/>
            <a:ext cx="2743200" cy="365125"/>
          </a:xfrm>
          <a:prstGeom prst="rect">
            <a:avLst/>
          </a:prstGeom>
        </p:spPr>
        <p:txBody>
          <a:bodyPr/>
          <a:lstStyle/>
          <a:p>
            <a:fld id="{646BBC93-99FD-7D4A-91D6-8BECEE232214}" type="slidenum">
              <a:rPr lang="en-US" smtClean="0"/>
              <a:t>‹#›</a:t>
            </a:fld>
            <a:endParaRPr lang="en-US"/>
          </a:p>
        </p:txBody>
      </p:sp>
      <p:cxnSp>
        <p:nvCxnSpPr>
          <p:cNvPr id="7" name="Straight Connector 6">
            <a:extLst>
              <a:ext uri="{FF2B5EF4-FFF2-40B4-BE49-F238E27FC236}">
                <a16:creationId xmlns:a16="http://schemas.microsoft.com/office/drawing/2014/main" id="{04D07D40-40D1-1148-9805-68E897BC02B3}"/>
              </a:ext>
            </a:extLst>
          </p:cNvPr>
          <p:cNvCxnSpPr>
            <a:cxnSpLocks/>
          </p:cNvCxnSpPr>
          <p:nvPr userDrawn="1"/>
        </p:nvCxnSpPr>
        <p:spPr>
          <a:xfrm>
            <a:off x="8548955" y="365125"/>
            <a:ext cx="0" cy="122812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081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522000" y="2867800"/>
            <a:ext cx="111480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879"/>
              </a:buClr>
              <a:buSzPts val="3600"/>
              <a:buNone/>
              <a:defRPr sz="4800">
                <a:solidFill>
                  <a:srgbClr val="004879"/>
                </a:solidFill>
              </a:defRPr>
            </a:lvl1pPr>
            <a:lvl2pPr lvl="1" algn="ctr" rtl="0">
              <a:spcBef>
                <a:spcPts val="0"/>
              </a:spcBef>
              <a:spcAft>
                <a:spcPts val="0"/>
              </a:spcAft>
              <a:buClr>
                <a:srgbClr val="004879"/>
              </a:buClr>
              <a:buSzPts val="3600"/>
              <a:buNone/>
              <a:defRPr sz="4800">
                <a:solidFill>
                  <a:srgbClr val="004879"/>
                </a:solidFill>
              </a:defRPr>
            </a:lvl2pPr>
            <a:lvl3pPr lvl="2" algn="ctr" rtl="0">
              <a:spcBef>
                <a:spcPts val="0"/>
              </a:spcBef>
              <a:spcAft>
                <a:spcPts val="0"/>
              </a:spcAft>
              <a:buClr>
                <a:srgbClr val="004879"/>
              </a:buClr>
              <a:buSzPts val="3600"/>
              <a:buNone/>
              <a:defRPr sz="4800">
                <a:solidFill>
                  <a:srgbClr val="004879"/>
                </a:solidFill>
              </a:defRPr>
            </a:lvl3pPr>
            <a:lvl4pPr lvl="3" algn="ctr" rtl="0">
              <a:spcBef>
                <a:spcPts val="0"/>
              </a:spcBef>
              <a:spcAft>
                <a:spcPts val="0"/>
              </a:spcAft>
              <a:buClr>
                <a:srgbClr val="004879"/>
              </a:buClr>
              <a:buSzPts val="3600"/>
              <a:buNone/>
              <a:defRPr sz="4800">
                <a:solidFill>
                  <a:srgbClr val="004879"/>
                </a:solidFill>
              </a:defRPr>
            </a:lvl4pPr>
            <a:lvl5pPr lvl="4" algn="ctr" rtl="0">
              <a:spcBef>
                <a:spcPts val="0"/>
              </a:spcBef>
              <a:spcAft>
                <a:spcPts val="0"/>
              </a:spcAft>
              <a:buClr>
                <a:srgbClr val="004879"/>
              </a:buClr>
              <a:buSzPts val="3600"/>
              <a:buNone/>
              <a:defRPr sz="4800">
                <a:solidFill>
                  <a:srgbClr val="004879"/>
                </a:solidFill>
              </a:defRPr>
            </a:lvl5pPr>
            <a:lvl6pPr lvl="5" algn="ctr" rtl="0">
              <a:spcBef>
                <a:spcPts val="0"/>
              </a:spcBef>
              <a:spcAft>
                <a:spcPts val="0"/>
              </a:spcAft>
              <a:buClr>
                <a:srgbClr val="004879"/>
              </a:buClr>
              <a:buSzPts val="3600"/>
              <a:buNone/>
              <a:defRPr sz="4800">
                <a:solidFill>
                  <a:srgbClr val="004879"/>
                </a:solidFill>
              </a:defRPr>
            </a:lvl6pPr>
            <a:lvl7pPr lvl="6" algn="ctr" rtl="0">
              <a:spcBef>
                <a:spcPts val="0"/>
              </a:spcBef>
              <a:spcAft>
                <a:spcPts val="0"/>
              </a:spcAft>
              <a:buClr>
                <a:srgbClr val="004879"/>
              </a:buClr>
              <a:buSzPts val="3600"/>
              <a:buNone/>
              <a:defRPr sz="4800">
                <a:solidFill>
                  <a:srgbClr val="004879"/>
                </a:solidFill>
              </a:defRPr>
            </a:lvl7pPr>
            <a:lvl8pPr lvl="7" algn="ctr" rtl="0">
              <a:spcBef>
                <a:spcPts val="0"/>
              </a:spcBef>
              <a:spcAft>
                <a:spcPts val="0"/>
              </a:spcAft>
              <a:buClr>
                <a:srgbClr val="004879"/>
              </a:buClr>
              <a:buSzPts val="3600"/>
              <a:buNone/>
              <a:defRPr sz="4800">
                <a:solidFill>
                  <a:srgbClr val="004879"/>
                </a:solidFill>
              </a:defRPr>
            </a:lvl8pPr>
            <a:lvl9pPr lvl="8" algn="ctr" rtl="0">
              <a:spcBef>
                <a:spcPts val="0"/>
              </a:spcBef>
              <a:spcAft>
                <a:spcPts val="0"/>
              </a:spcAft>
              <a:buClr>
                <a:srgbClr val="004879"/>
              </a:buClr>
              <a:buSzPts val="3600"/>
              <a:buNone/>
              <a:defRPr sz="4800">
                <a:solidFill>
                  <a:srgbClr val="004879"/>
                </a:solidFill>
              </a:defRPr>
            </a:lvl9pPr>
          </a:lstStyle>
          <a:p>
            <a:r>
              <a:rPr lang="en-US"/>
              <a:t>Click to edit Master title style</a:t>
            </a:r>
            <a:endParaRPr/>
          </a:p>
        </p:txBody>
      </p:sp>
      <p:sp>
        <p:nvSpPr>
          <p:cNvPr id="137" name="Google Shape;137;p24"/>
          <p:cNvSpPr txBox="1">
            <a:spLocks noGrp="1"/>
          </p:cNvSpPr>
          <p:nvPr>
            <p:ph type="title" idx="2"/>
          </p:nvPr>
        </p:nvSpPr>
        <p:spPr>
          <a:xfrm>
            <a:off x="929000" y="4216633"/>
            <a:ext cx="1033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b="0"/>
            </a:lvl1pPr>
            <a:lvl2pPr lvl="1" algn="ctr" rtl="0">
              <a:spcBef>
                <a:spcPts val="0"/>
              </a:spcBef>
              <a:spcAft>
                <a:spcPts val="0"/>
              </a:spcAft>
              <a:buSzPts val="2000"/>
              <a:buNone/>
              <a:defRPr sz="2667" b="0"/>
            </a:lvl2pPr>
            <a:lvl3pPr lvl="2" algn="ctr" rtl="0">
              <a:spcBef>
                <a:spcPts val="0"/>
              </a:spcBef>
              <a:spcAft>
                <a:spcPts val="0"/>
              </a:spcAft>
              <a:buSzPts val="2000"/>
              <a:buNone/>
              <a:defRPr sz="2667" b="0"/>
            </a:lvl3pPr>
            <a:lvl4pPr lvl="3" algn="ctr" rtl="0">
              <a:spcBef>
                <a:spcPts val="0"/>
              </a:spcBef>
              <a:spcAft>
                <a:spcPts val="0"/>
              </a:spcAft>
              <a:buSzPts val="2000"/>
              <a:buNone/>
              <a:defRPr sz="2667" b="0"/>
            </a:lvl4pPr>
            <a:lvl5pPr lvl="4" algn="ctr" rtl="0">
              <a:spcBef>
                <a:spcPts val="0"/>
              </a:spcBef>
              <a:spcAft>
                <a:spcPts val="0"/>
              </a:spcAft>
              <a:buSzPts val="2000"/>
              <a:buNone/>
              <a:defRPr sz="2667" b="0"/>
            </a:lvl5pPr>
            <a:lvl6pPr lvl="5" algn="ctr" rtl="0">
              <a:spcBef>
                <a:spcPts val="0"/>
              </a:spcBef>
              <a:spcAft>
                <a:spcPts val="0"/>
              </a:spcAft>
              <a:buSzPts val="2000"/>
              <a:buNone/>
              <a:defRPr sz="2667" b="0"/>
            </a:lvl6pPr>
            <a:lvl7pPr lvl="6" algn="ctr" rtl="0">
              <a:spcBef>
                <a:spcPts val="0"/>
              </a:spcBef>
              <a:spcAft>
                <a:spcPts val="0"/>
              </a:spcAft>
              <a:buSzPts val="2000"/>
              <a:buNone/>
              <a:defRPr sz="2667" b="0"/>
            </a:lvl7pPr>
            <a:lvl8pPr lvl="7" algn="ctr" rtl="0">
              <a:spcBef>
                <a:spcPts val="0"/>
              </a:spcBef>
              <a:spcAft>
                <a:spcPts val="0"/>
              </a:spcAft>
              <a:buSzPts val="2000"/>
              <a:buNone/>
              <a:defRPr sz="2667" b="0"/>
            </a:lvl8pPr>
            <a:lvl9pPr lvl="8" algn="ctr" rtl="0">
              <a:spcBef>
                <a:spcPts val="0"/>
              </a:spcBef>
              <a:spcAft>
                <a:spcPts val="0"/>
              </a:spcAft>
              <a:buSzPts val="2000"/>
              <a:buNone/>
              <a:defRPr sz="2667" b="0"/>
            </a:lvl9pPr>
          </a:lstStyle>
          <a:p>
            <a:r>
              <a:rPr lang="en-US"/>
              <a:t>Click to edit Master title style</a:t>
            </a:r>
            <a:endParaRPr/>
          </a:p>
        </p:txBody>
      </p:sp>
    </p:spTree>
    <p:extLst>
      <p:ext uri="{BB962C8B-B14F-4D97-AF65-F5344CB8AC3E}">
        <p14:creationId xmlns:p14="http://schemas.microsoft.com/office/powerpoint/2010/main" val="38479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Dark">
    <p:bg>
      <p:bgPr>
        <a:solidFill>
          <a:schemeClr val="bg2">
            <a:lumMod val="10000"/>
            <a:lumOff val="9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FE20-B351-0245-AA62-B20C659A0CAC}"/>
              </a:ext>
            </a:extLst>
          </p:cNvPr>
          <p:cNvSpPr>
            <a:spLocks noGrp="1"/>
          </p:cNvSpPr>
          <p:nvPr>
            <p:ph type="ctrTitle"/>
          </p:nvPr>
        </p:nvSpPr>
        <p:spPr>
          <a:xfrm>
            <a:off x="1719209" y="1122363"/>
            <a:ext cx="9144000" cy="2387600"/>
          </a:xfrm>
        </p:spPr>
        <p:txBody>
          <a:bodyPr anchor="b">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951965B-B9ED-7243-8FA9-F945C35DCB19}"/>
              </a:ext>
            </a:extLst>
          </p:cNvPr>
          <p:cNvSpPr>
            <a:spLocks noGrp="1"/>
          </p:cNvSpPr>
          <p:nvPr>
            <p:ph type="subTitle" idx="1"/>
          </p:nvPr>
        </p:nvSpPr>
        <p:spPr>
          <a:xfrm>
            <a:off x="1719209" y="4019210"/>
            <a:ext cx="9144000" cy="1336554"/>
          </a:xfrm>
        </p:spPr>
        <p:txBody>
          <a:bodyPr anchor="t">
            <a:normAutofit/>
          </a:bodyPr>
          <a:lstStyle>
            <a:lvl1pPr marL="0" indent="0" algn="ctr">
              <a:buNone/>
              <a:defRPr sz="32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0" name="Straight Connector 9">
            <a:extLst>
              <a:ext uri="{FF2B5EF4-FFF2-40B4-BE49-F238E27FC236}">
                <a16:creationId xmlns:a16="http://schemas.microsoft.com/office/drawing/2014/main" id="{4A03EF66-C23B-6B47-913A-44F5F3D3D7E9}"/>
              </a:ext>
            </a:extLst>
          </p:cNvPr>
          <p:cNvCxnSpPr>
            <a:cxnSpLocks/>
          </p:cNvCxnSpPr>
          <p:nvPr userDrawn="1"/>
        </p:nvCxnSpPr>
        <p:spPr>
          <a:xfrm>
            <a:off x="4776734" y="3755571"/>
            <a:ext cx="302895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56675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687976" y="2873500"/>
            <a:ext cx="11223523"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879"/>
              </a:buClr>
              <a:buSzPts val="3600"/>
              <a:buNone/>
              <a:defRPr sz="4800">
                <a:solidFill>
                  <a:srgbClr val="004879"/>
                </a:solidFill>
              </a:defRPr>
            </a:lvl1pPr>
            <a:lvl2pPr lvl="1" algn="ctr" rtl="0">
              <a:spcBef>
                <a:spcPts val="0"/>
              </a:spcBef>
              <a:spcAft>
                <a:spcPts val="0"/>
              </a:spcAft>
              <a:buClr>
                <a:srgbClr val="004879"/>
              </a:buClr>
              <a:buSzPts val="3600"/>
              <a:buNone/>
              <a:defRPr sz="4800">
                <a:solidFill>
                  <a:srgbClr val="004879"/>
                </a:solidFill>
              </a:defRPr>
            </a:lvl2pPr>
            <a:lvl3pPr lvl="2" algn="ctr" rtl="0">
              <a:spcBef>
                <a:spcPts val="0"/>
              </a:spcBef>
              <a:spcAft>
                <a:spcPts val="0"/>
              </a:spcAft>
              <a:buClr>
                <a:srgbClr val="004879"/>
              </a:buClr>
              <a:buSzPts val="3600"/>
              <a:buNone/>
              <a:defRPr sz="4800">
                <a:solidFill>
                  <a:srgbClr val="004879"/>
                </a:solidFill>
              </a:defRPr>
            </a:lvl3pPr>
            <a:lvl4pPr lvl="3" algn="ctr" rtl="0">
              <a:spcBef>
                <a:spcPts val="0"/>
              </a:spcBef>
              <a:spcAft>
                <a:spcPts val="0"/>
              </a:spcAft>
              <a:buClr>
                <a:srgbClr val="004879"/>
              </a:buClr>
              <a:buSzPts val="3600"/>
              <a:buNone/>
              <a:defRPr sz="4800">
                <a:solidFill>
                  <a:srgbClr val="004879"/>
                </a:solidFill>
              </a:defRPr>
            </a:lvl4pPr>
            <a:lvl5pPr lvl="4" algn="ctr" rtl="0">
              <a:spcBef>
                <a:spcPts val="0"/>
              </a:spcBef>
              <a:spcAft>
                <a:spcPts val="0"/>
              </a:spcAft>
              <a:buClr>
                <a:srgbClr val="004879"/>
              </a:buClr>
              <a:buSzPts val="3600"/>
              <a:buNone/>
              <a:defRPr sz="4800">
                <a:solidFill>
                  <a:srgbClr val="004879"/>
                </a:solidFill>
              </a:defRPr>
            </a:lvl5pPr>
            <a:lvl6pPr lvl="5" algn="ctr" rtl="0">
              <a:spcBef>
                <a:spcPts val="0"/>
              </a:spcBef>
              <a:spcAft>
                <a:spcPts val="0"/>
              </a:spcAft>
              <a:buClr>
                <a:srgbClr val="004879"/>
              </a:buClr>
              <a:buSzPts val="3600"/>
              <a:buNone/>
              <a:defRPr sz="4800">
                <a:solidFill>
                  <a:srgbClr val="004879"/>
                </a:solidFill>
              </a:defRPr>
            </a:lvl6pPr>
            <a:lvl7pPr lvl="6" algn="ctr" rtl="0">
              <a:spcBef>
                <a:spcPts val="0"/>
              </a:spcBef>
              <a:spcAft>
                <a:spcPts val="0"/>
              </a:spcAft>
              <a:buClr>
                <a:srgbClr val="004879"/>
              </a:buClr>
              <a:buSzPts val="3600"/>
              <a:buNone/>
              <a:defRPr sz="4800">
                <a:solidFill>
                  <a:srgbClr val="004879"/>
                </a:solidFill>
              </a:defRPr>
            </a:lvl7pPr>
            <a:lvl8pPr lvl="7" algn="ctr" rtl="0">
              <a:spcBef>
                <a:spcPts val="0"/>
              </a:spcBef>
              <a:spcAft>
                <a:spcPts val="0"/>
              </a:spcAft>
              <a:buClr>
                <a:srgbClr val="004879"/>
              </a:buClr>
              <a:buSzPts val="3600"/>
              <a:buNone/>
              <a:defRPr sz="4800">
                <a:solidFill>
                  <a:srgbClr val="004879"/>
                </a:solidFill>
              </a:defRPr>
            </a:lvl8pPr>
            <a:lvl9pPr lvl="8" algn="ctr" rtl="0">
              <a:spcBef>
                <a:spcPts val="0"/>
              </a:spcBef>
              <a:spcAft>
                <a:spcPts val="0"/>
              </a:spcAft>
              <a:buClr>
                <a:srgbClr val="004879"/>
              </a:buClr>
              <a:buSzPts val="3600"/>
              <a:buNone/>
              <a:defRPr sz="4800">
                <a:solidFill>
                  <a:srgbClr val="004879"/>
                </a:solidFill>
              </a:defRPr>
            </a:lvl9pPr>
          </a:lstStyle>
          <a:p>
            <a:r>
              <a:rPr lang="en-US"/>
              <a:t>Click to edit Master title style</a:t>
            </a:r>
            <a:endParaRPr/>
          </a:p>
        </p:txBody>
      </p:sp>
      <p:sp>
        <p:nvSpPr>
          <p:cNvPr id="79" name="Google Shape;79;p14"/>
          <p:cNvSpPr txBox="1">
            <a:spLocks noGrp="1"/>
          </p:cNvSpPr>
          <p:nvPr>
            <p:ph type="title" idx="2"/>
          </p:nvPr>
        </p:nvSpPr>
        <p:spPr>
          <a:xfrm>
            <a:off x="1175500" y="4545567"/>
            <a:ext cx="10121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000"/>
              <a:buNone/>
              <a:defRPr sz="2667" b="0">
                <a:solidFill>
                  <a:srgbClr val="000000"/>
                </a:solidFill>
              </a:defRPr>
            </a:lvl1pPr>
            <a:lvl2pPr lvl="1" algn="ctr" rtl="0">
              <a:spcBef>
                <a:spcPts val="0"/>
              </a:spcBef>
              <a:spcAft>
                <a:spcPts val="0"/>
              </a:spcAft>
              <a:buClr>
                <a:srgbClr val="000000"/>
              </a:buClr>
              <a:buSzPts val="2000"/>
              <a:buNone/>
              <a:defRPr sz="2667" b="0">
                <a:solidFill>
                  <a:srgbClr val="000000"/>
                </a:solidFill>
              </a:defRPr>
            </a:lvl2pPr>
            <a:lvl3pPr lvl="2" algn="ctr" rtl="0">
              <a:spcBef>
                <a:spcPts val="0"/>
              </a:spcBef>
              <a:spcAft>
                <a:spcPts val="0"/>
              </a:spcAft>
              <a:buClr>
                <a:srgbClr val="000000"/>
              </a:buClr>
              <a:buSzPts val="2000"/>
              <a:buNone/>
              <a:defRPr sz="2667" b="0">
                <a:solidFill>
                  <a:srgbClr val="000000"/>
                </a:solidFill>
              </a:defRPr>
            </a:lvl3pPr>
            <a:lvl4pPr lvl="3" algn="ctr" rtl="0">
              <a:spcBef>
                <a:spcPts val="0"/>
              </a:spcBef>
              <a:spcAft>
                <a:spcPts val="0"/>
              </a:spcAft>
              <a:buClr>
                <a:srgbClr val="000000"/>
              </a:buClr>
              <a:buSzPts val="2000"/>
              <a:buNone/>
              <a:defRPr sz="2667" b="0">
                <a:solidFill>
                  <a:srgbClr val="000000"/>
                </a:solidFill>
              </a:defRPr>
            </a:lvl4pPr>
            <a:lvl5pPr lvl="4" algn="ctr" rtl="0">
              <a:spcBef>
                <a:spcPts val="0"/>
              </a:spcBef>
              <a:spcAft>
                <a:spcPts val="0"/>
              </a:spcAft>
              <a:buClr>
                <a:srgbClr val="000000"/>
              </a:buClr>
              <a:buSzPts val="2000"/>
              <a:buNone/>
              <a:defRPr sz="2667" b="0">
                <a:solidFill>
                  <a:srgbClr val="000000"/>
                </a:solidFill>
              </a:defRPr>
            </a:lvl5pPr>
            <a:lvl6pPr lvl="5" algn="ctr" rtl="0">
              <a:spcBef>
                <a:spcPts val="0"/>
              </a:spcBef>
              <a:spcAft>
                <a:spcPts val="0"/>
              </a:spcAft>
              <a:buClr>
                <a:srgbClr val="000000"/>
              </a:buClr>
              <a:buSzPts val="2000"/>
              <a:buNone/>
              <a:defRPr sz="2667" b="0">
                <a:solidFill>
                  <a:srgbClr val="000000"/>
                </a:solidFill>
              </a:defRPr>
            </a:lvl6pPr>
            <a:lvl7pPr lvl="6" algn="ctr" rtl="0">
              <a:spcBef>
                <a:spcPts val="0"/>
              </a:spcBef>
              <a:spcAft>
                <a:spcPts val="0"/>
              </a:spcAft>
              <a:buClr>
                <a:srgbClr val="000000"/>
              </a:buClr>
              <a:buSzPts val="2000"/>
              <a:buNone/>
              <a:defRPr sz="2667" b="0">
                <a:solidFill>
                  <a:srgbClr val="000000"/>
                </a:solidFill>
              </a:defRPr>
            </a:lvl7pPr>
            <a:lvl8pPr lvl="7" algn="ctr" rtl="0">
              <a:spcBef>
                <a:spcPts val="0"/>
              </a:spcBef>
              <a:spcAft>
                <a:spcPts val="0"/>
              </a:spcAft>
              <a:buClr>
                <a:srgbClr val="000000"/>
              </a:buClr>
              <a:buSzPts val="2000"/>
              <a:buNone/>
              <a:defRPr sz="2667" b="0">
                <a:solidFill>
                  <a:srgbClr val="000000"/>
                </a:solidFill>
              </a:defRPr>
            </a:lvl8pPr>
            <a:lvl9pPr lvl="8" algn="ctr" rtl="0">
              <a:spcBef>
                <a:spcPts val="0"/>
              </a:spcBef>
              <a:spcAft>
                <a:spcPts val="0"/>
              </a:spcAft>
              <a:buClr>
                <a:srgbClr val="000000"/>
              </a:buClr>
              <a:buSzPts val="2000"/>
              <a:buNone/>
              <a:defRPr sz="2667" b="0">
                <a:solidFill>
                  <a:srgbClr val="000000"/>
                </a:solidFill>
              </a:defRPr>
            </a:lvl9pPr>
          </a:lstStyle>
          <a:p>
            <a:r>
              <a:rPr lang="en-US"/>
              <a:t>Click to edit Master title style</a:t>
            </a:r>
            <a:endParaRPr/>
          </a:p>
        </p:txBody>
      </p:sp>
    </p:spTree>
    <p:extLst>
      <p:ext uri="{BB962C8B-B14F-4D97-AF65-F5344CB8AC3E}">
        <p14:creationId xmlns:p14="http://schemas.microsoft.com/office/powerpoint/2010/main" val="2592342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38"/>
        <p:cNvGrpSpPr/>
        <p:nvPr/>
      </p:nvGrpSpPr>
      <p:grpSpPr>
        <a:xfrm>
          <a:off x="0" y="0"/>
          <a:ext cx="0" cy="0"/>
          <a:chOff x="0" y="0"/>
          <a:chExt cx="0" cy="0"/>
        </a:xfrm>
      </p:grpSpPr>
      <p:grpSp>
        <p:nvGrpSpPr>
          <p:cNvPr id="39" name="Google Shape;39;p2"/>
          <p:cNvGrpSpPr/>
          <p:nvPr/>
        </p:nvGrpSpPr>
        <p:grpSpPr>
          <a:xfrm>
            <a:off x="-1" y="0"/>
            <a:ext cx="12192000" cy="6858000"/>
            <a:chOff x="-1" y="0"/>
            <a:chExt cx="9144000" cy="5143500"/>
          </a:xfrm>
        </p:grpSpPr>
        <p:pic>
          <p:nvPicPr>
            <p:cNvPr id="40" name="Google Shape;40;p2"/>
            <p:cNvPicPr preferRelativeResize="0"/>
            <p:nvPr/>
          </p:nvPicPr>
          <p:blipFill rotWithShape="1">
            <a:blip r:embed="rId2">
              <a:alphaModFix/>
            </a:blip>
            <a:srcRect r="74249"/>
            <a:stretch/>
          </p:blipFill>
          <p:spPr>
            <a:xfrm flipH="1">
              <a:off x="-1" y="0"/>
              <a:ext cx="1872525" cy="5143500"/>
            </a:xfrm>
            <a:prstGeom prst="rect">
              <a:avLst/>
            </a:prstGeom>
            <a:noFill/>
            <a:ln>
              <a:noFill/>
            </a:ln>
          </p:spPr>
        </p:pic>
        <p:pic>
          <p:nvPicPr>
            <p:cNvPr id="41" name="Google Shape;41;p2"/>
            <p:cNvPicPr preferRelativeResize="0"/>
            <p:nvPr/>
          </p:nvPicPr>
          <p:blipFill rotWithShape="1">
            <a:blip r:embed="rId2">
              <a:alphaModFix/>
            </a:blip>
            <a:srcRect/>
            <a:stretch/>
          </p:blipFill>
          <p:spPr>
            <a:xfrm>
              <a:off x="1872334" y="0"/>
              <a:ext cx="7271665" cy="5143500"/>
            </a:xfrm>
            <a:prstGeom prst="rect">
              <a:avLst/>
            </a:prstGeom>
            <a:noFill/>
            <a:ln>
              <a:noFill/>
            </a:ln>
          </p:spPr>
        </p:pic>
      </p:grpSp>
      <p:sp>
        <p:nvSpPr>
          <p:cNvPr id="42" name="Google Shape;42;p2"/>
          <p:cNvSpPr/>
          <p:nvPr/>
        </p:nvSpPr>
        <p:spPr>
          <a:xfrm>
            <a:off x="-31750" y="647701"/>
            <a:ext cx="12223751" cy="5991227"/>
          </a:xfrm>
          <a:prstGeom prst="rect">
            <a:avLst/>
          </a:prstGeom>
          <a:gradFill>
            <a:gsLst>
              <a:gs pos="0">
                <a:srgbClr val="FFFFFF">
                  <a:alpha val="0"/>
                </a:srgbClr>
              </a:gs>
              <a:gs pos="20000">
                <a:srgbClr val="FFFFFF">
                  <a:alpha val="20000"/>
                </a:srgbClr>
              </a:gs>
              <a:gs pos="80000">
                <a:srgbClr val="FFFFFF">
                  <a:alpha val="20000"/>
                </a:srgbClr>
              </a:gs>
              <a:gs pos="100000">
                <a:srgbClr val="FFFFFF">
                  <a:alpha val="0"/>
                </a:srgbClr>
              </a:gs>
            </a:gsLst>
            <a:lin ang="16200000" scaled="0"/>
          </a:gra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1600">
              <a:solidFill>
                <a:schemeClr val="lt1"/>
              </a:solidFill>
              <a:latin typeface="Questrial"/>
              <a:ea typeface="Questrial"/>
              <a:cs typeface="Questrial"/>
              <a:sym typeface="Questrial"/>
            </a:endParaRPr>
          </a:p>
        </p:txBody>
      </p:sp>
      <p:sp>
        <p:nvSpPr>
          <p:cNvPr id="43" name="Google Shape;43;p2"/>
          <p:cNvSpPr txBox="1">
            <a:spLocks noGrp="1"/>
          </p:cNvSpPr>
          <p:nvPr>
            <p:ph type="ctrTitle"/>
          </p:nvPr>
        </p:nvSpPr>
        <p:spPr>
          <a:xfrm>
            <a:off x="914400" y="3105836"/>
            <a:ext cx="10363200" cy="646331"/>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000"/>
              <a:buFont typeface="Proxima Nova"/>
              <a:buNone/>
              <a:defRPr sz="5333" i="0" u="none" strike="noStrike" cap="none">
                <a:solidFill>
                  <a:schemeClr val="dk1"/>
                </a:solidFill>
                <a:latin typeface="Proxima Nova"/>
                <a:ea typeface="Proxima Nova"/>
                <a:cs typeface="Proxima Nova"/>
                <a:sym typeface="Proxima Nova"/>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cxnSp>
        <p:nvCxnSpPr>
          <p:cNvPr id="44" name="Google Shape;44;p2"/>
          <p:cNvCxnSpPr/>
          <p:nvPr/>
        </p:nvCxnSpPr>
        <p:spPr>
          <a:xfrm>
            <a:off x="609600" y="3901440"/>
            <a:ext cx="10972800" cy="0"/>
          </a:xfrm>
          <a:prstGeom prst="straightConnector1">
            <a:avLst/>
          </a:prstGeom>
          <a:noFill/>
          <a:ln w="9525" cap="flat" cmpd="sng">
            <a:solidFill>
              <a:schemeClr val="accent1"/>
            </a:solidFill>
            <a:prstDash val="solid"/>
            <a:round/>
            <a:headEnd type="none" w="sm" len="sm"/>
            <a:tailEnd type="none" w="sm" len="sm"/>
          </a:ln>
        </p:spPr>
      </p:cxnSp>
      <p:sp>
        <p:nvSpPr>
          <p:cNvPr id="45" name="Google Shape;45;p2"/>
          <p:cNvSpPr txBox="1"/>
          <p:nvPr/>
        </p:nvSpPr>
        <p:spPr>
          <a:xfrm>
            <a:off x="-31754" y="6601332"/>
            <a:ext cx="4290251" cy="287259"/>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8F8F8F"/>
              </a:buClr>
              <a:buSzPts val="800"/>
              <a:buFont typeface="Questrial"/>
              <a:buNone/>
            </a:pPr>
            <a:r>
              <a:rPr lang="en-US" sz="1067" dirty="0">
                <a:solidFill>
                  <a:srgbClr val="8F8F8F"/>
                </a:solidFill>
                <a:latin typeface="Proxima Nova"/>
                <a:ea typeface="Proxima Nova"/>
                <a:cs typeface="Proxima Nova"/>
                <a:sym typeface="Proxima Nova"/>
              </a:rPr>
              <a:t>© 2020 ideas42</a:t>
            </a:r>
            <a:endParaRPr sz="1067" dirty="0">
              <a:solidFill>
                <a:srgbClr val="8F8F8F"/>
              </a:solidFill>
              <a:latin typeface="Proxima Nova"/>
              <a:ea typeface="Proxima Nova"/>
              <a:cs typeface="Proxima Nova"/>
              <a:sym typeface="Proxima Nova"/>
            </a:endParaRPr>
          </a:p>
        </p:txBody>
      </p:sp>
      <p:sp>
        <p:nvSpPr>
          <p:cNvPr id="46" name="Google Shape;46;p2"/>
          <p:cNvSpPr txBox="1"/>
          <p:nvPr/>
        </p:nvSpPr>
        <p:spPr>
          <a:xfrm>
            <a:off x="11497728" y="6601332"/>
            <a:ext cx="609600" cy="287259"/>
          </a:xfrm>
          <a:prstGeom prst="rect">
            <a:avLst/>
          </a:prstGeom>
          <a:noFill/>
          <a:ln>
            <a:noFill/>
          </a:ln>
        </p:spPr>
        <p:txBody>
          <a:bodyPr spcFirstLastPara="1" wrap="square" lIns="121900" tIns="60933" rIns="0" bIns="60933" anchor="t" anchorCtr="0">
            <a:noAutofit/>
          </a:bodyPr>
          <a:lstStyle/>
          <a:p>
            <a:pPr marL="0" marR="0" lvl="0" indent="0" algn="r" rtl="0">
              <a:lnSpc>
                <a:spcPct val="100000"/>
              </a:lnSpc>
              <a:spcBef>
                <a:spcPts val="0"/>
              </a:spcBef>
              <a:spcAft>
                <a:spcPts val="0"/>
              </a:spcAft>
              <a:buClr>
                <a:srgbClr val="8F8F8F"/>
              </a:buClr>
              <a:buSzPts val="800"/>
              <a:buFont typeface="Questrial"/>
              <a:buNone/>
            </a:pPr>
            <a:fld id="{00000000-1234-1234-1234-123412341234}" type="slidenum">
              <a:rPr lang="en-US" sz="1067">
                <a:solidFill>
                  <a:srgbClr val="8F8F8F"/>
                </a:solidFill>
                <a:latin typeface="Proxima Nova"/>
                <a:ea typeface="Proxima Nova"/>
                <a:cs typeface="Proxima Nova"/>
                <a:sym typeface="Proxima Nova"/>
              </a:rPr>
              <a:pPr marL="0" marR="0" lvl="0" indent="0" algn="r" rtl="0">
                <a:lnSpc>
                  <a:spcPct val="100000"/>
                </a:lnSpc>
                <a:spcBef>
                  <a:spcPts val="0"/>
                </a:spcBef>
                <a:spcAft>
                  <a:spcPts val="0"/>
                </a:spcAft>
                <a:buClr>
                  <a:srgbClr val="8F8F8F"/>
                </a:buClr>
                <a:buSzPts val="800"/>
                <a:buFont typeface="Questrial"/>
                <a:buNone/>
              </a:pPr>
              <a:t>‹#›</a:t>
            </a:fld>
            <a:endParaRPr sz="1200">
              <a:solidFill>
                <a:srgbClr val="8F8F8F"/>
              </a:solidFill>
              <a:latin typeface="Proxima Nova"/>
              <a:ea typeface="Proxima Nova"/>
              <a:cs typeface="Proxima Nova"/>
              <a:sym typeface="Proxima Nova"/>
            </a:endParaRPr>
          </a:p>
        </p:txBody>
      </p:sp>
      <p:sp>
        <p:nvSpPr>
          <p:cNvPr id="47" name="Google Shape;47;p2"/>
          <p:cNvSpPr txBox="1">
            <a:spLocks noGrp="1"/>
          </p:cNvSpPr>
          <p:nvPr>
            <p:ph type="subTitle" idx="1"/>
          </p:nvPr>
        </p:nvSpPr>
        <p:spPr>
          <a:xfrm>
            <a:off x="978604" y="4104864"/>
            <a:ext cx="9395019" cy="694880"/>
          </a:xfrm>
          <a:prstGeom prst="rect">
            <a:avLst/>
          </a:prstGeom>
          <a:solidFill>
            <a:srgbClr val="FFFFFF">
              <a:alpha val="47843"/>
            </a:srgbClr>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1800"/>
              <a:buFont typeface="Arial"/>
              <a:buNone/>
              <a:defRPr sz="2400" b="0" i="1" u="none" strike="noStrike" cap="none">
                <a:solidFill>
                  <a:schemeClr val="dk2"/>
                </a:solidFill>
                <a:latin typeface="Questrial"/>
                <a:ea typeface="Questrial"/>
                <a:cs typeface="Questrial"/>
                <a:sym typeface="Questrial"/>
              </a:defRPr>
            </a:lvl1pPr>
            <a:lvl2pPr marR="0" lvl="1" algn="ctr" rtl="0">
              <a:lnSpc>
                <a:spcPct val="100000"/>
              </a:lnSpc>
              <a:spcBef>
                <a:spcPts val="667"/>
              </a:spcBef>
              <a:spcAft>
                <a:spcPts val="0"/>
              </a:spcAft>
              <a:buClr>
                <a:schemeClr val="dk1"/>
              </a:buClr>
              <a:buSzPts val="2000"/>
              <a:buFont typeface="Arial"/>
              <a:buNone/>
              <a:defRPr sz="2667" b="0" i="0" u="none" strike="noStrike" cap="none">
                <a:solidFill>
                  <a:schemeClr val="dk1"/>
                </a:solidFill>
                <a:latin typeface="Questrial"/>
                <a:ea typeface="Questrial"/>
                <a:cs typeface="Questrial"/>
                <a:sym typeface="Questrial"/>
              </a:defRPr>
            </a:lvl2pPr>
            <a:lvl3pPr marR="0" lvl="2" algn="ctr" rtl="0">
              <a:lnSpc>
                <a:spcPct val="100000"/>
              </a:lnSpc>
              <a:spcBef>
                <a:spcPts val="667"/>
              </a:spcBef>
              <a:spcAft>
                <a:spcPts val="0"/>
              </a:spcAft>
              <a:buClr>
                <a:schemeClr val="dk1"/>
              </a:buClr>
              <a:buSzPts val="1800"/>
              <a:buFont typeface="Arial"/>
              <a:buNone/>
              <a:defRPr sz="2400" b="0" i="0" u="none" strike="noStrike" cap="none">
                <a:solidFill>
                  <a:schemeClr val="dk1"/>
                </a:solidFill>
                <a:latin typeface="Questrial"/>
                <a:ea typeface="Questrial"/>
                <a:cs typeface="Questrial"/>
                <a:sym typeface="Questrial"/>
              </a:defRPr>
            </a:lvl3pPr>
            <a:lvl4pPr marR="0" lvl="3" algn="ctr" rtl="0">
              <a:lnSpc>
                <a:spcPct val="100000"/>
              </a:lnSpc>
              <a:spcBef>
                <a:spcPts val="667"/>
              </a:spcBef>
              <a:spcAft>
                <a:spcPts val="0"/>
              </a:spcAft>
              <a:buClr>
                <a:schemeClr val="dk1"/>
              </a:buClr>
              <a:buSzPts val="1600"/>
              <a:buFont typeface="Arial"/>
              <a:buNone/>
              <a:defRPr sz="2133" b="0" i="0" u="none" strike="noStrike" cap="none">
                <a:solidFill>
                  <a:schemeClr val="dk1"/>
                </a:solidFill>
                <a:latin typeface="Questrial"/>
                <a:ea typeface="Questrial"/>
                <a:cs typeface="Questrial"/>
                <a:sym typeface="Questrial"/>
              </a:defRPr>
            </a:lvl4pPr>
            <a:lvl5pPr marR="0" lvl="4" algn="ctr" rtl="0">
              <a:lnSpc>
                <a:spcPct val="100000"/>
              </a:lnSpc>
              <a:spcBef>
                <a:spcPts val="667"/>
              </a:spcBef>
              <a:spcAft>
                <a:spcPts val="0"/>
              </a:spcAft>
              <a:buClr>
                <a:schemeClr val="dk1"/>
              </a:buClr>
              <a:buSzPts val="1600"/>
              <a:buFont typeface="Arial"/>
              <a:buNone/>
              <a:defRPr sz="2133" b="0" i="0" u="none" strike="noStrike" cap="none">
                <a:solidFill>
                  <a:schemeClr val="dk1"/>
                </a:solidFill>
                <a:latin typeface="Questrial"/>
                <a:ea typeface="Questrial"/>
                <a:cs typeface="Questrial"/>
                <a:sym typeface="Questrial"/>
              </a:defRPr>
            </a:lvl5pPr>
            <a:lvl6pPr marR="0" lvl="5" algn="ctr" rtl="0">
              <a:lnSpc>
                <a:spcPct val="100000"/>
              </a:lnSpc>
              <a:spcBef>
                <a:spcPts val="667"/>
              </a:spcBef>
              <a:spcAft>
                <a:spcPts val="0"/>
              </a:spcAft>
              <a:buClr>
                <a:schemeClr val="dk1"/>
              </a:buClr>
              <a:buSzPts val="1200"/>
              <a:buFont typeface="Arial"/>
              <a:buNone/>
              <a:defRPr sz="2133" b="0" i="0" u="none" strike="noStrike" cap="none">
                <a:solidFill>
                  <a:schemeClr val="dk1"/>
                </a:solidFill>
                <a:latin typeface="Questrial"/>
                <a:ea typeface="Questrial"/>
                <a:cs typeface="Questrial"/>
                <a:sym typeface="Questrial"/>
              </a:defRPr>
            </a:lvl6pPr>
            <a:lvl7pPr marR="0" lvl="6" algn="ctr" rtl="0">
              <a:lnSpc>
                <a:spcPct val="100000"/>
              </a:lnSpc>
              <a:spcBef>
                <a:spcPts val="667"/>
              </a:spcBef>
              <a:spcAft>
                <a:spcPts val="0"/>
              </a:spcAft>
              <a:buClr>
                <a:schemeClr val="accent1"/>
              </a:buClr>
              <a:buSzPts val="1600"/>
              <a:buFont typeface="Arial"/>
              <a:buNone/>
              <a:defRPr sz="2133" b="0" i="0" u="none" strike="noStrike" cap="none">
                <a:solidFill>
                  <a:schemeClr val="accent1"/>
                </a:solidFill>
                <a:latin typeface="Questrial"/>
                <a:ea typeface="Questrial"/>
                <a:cs typeface="Questrial"/>
                <a:sym typeface="Questrial"/>
              </a:defRPr>
            </a:lvl7pPr>
            <a:lvl8pPr marR="0" lvl="7" algn="ctr" rtl="0">
              <a:lnSpc>
                <a:spcPct val="100000"/>
              </a:lnSpc>
              <a:spcBef>
                <a:spcPts val="400"/>
              </a:spcBef>
              <a:spcAft>
                <a:spcPts val="0"/>
              </a:spcAft>
              <a:buClr>
                <a:schemeClr val="dk1"/>
              </a:buClr>
              <a:buSzPts val="1600"/>
              <a:buFont typeface="Arial"/>
              <a:buNone/>
              <a:defRPr sz="2133" b="0" i="0" u="none" strike="noStrike" cap="none">
                <a:solidFill>
                  <a:schemeClr val="dk1"/>
                </a:solidFill>
                <a:latin typeface="Questrial"/>
                <a:ea typeface="Questrial"/>
                <a:cs typeface="Questrial"/>
                <a:sym typeface="Questrial"/>
              </a:defRPr>
            </a:lvl8pPr>
            <a:lvl9pPr marR="0" lvl="8" algn="ctr" rtl="0">
              <a:lnSpc>
                <a:spcPct val="100000"/>
              </a:lnSpc>
              <a:spcBef>
                <a:spcPts val="400"/>
              </a:spcBef>
              <a:spcAft>
                <a:spcPts val="400"/>
              </a:spcAft>
              <a:buClr>
                <a:schemeClr val="dk2"/>
              </a:buClr>
              <a:buSzPts val="1600"/>
              <a:buFont typeface="Arial"/>
              <a:buNone/>
              <a:defRPr sz="2133" b="0" i="0" u="none" strike="noStrike" cap="none">
                <a:solidFill>
                  <a:schemeClr val="dk2"/>
                </a:solidFill>
                <a:latin typeface="Questrial"/>
                <a:ea typeface="Questrial"/>
                <a:cs typeface="Questrial"/>
                <a:sym typeface="Questrial"/>
              </a:defRPr>
            </a:lvl9pPr>
          </a:lstStyle>
          <a:p>
            <a:endParaRPr/>
          </a:p>
        </p:txBody>
      </p:sp>
      <p:sp>
        <p:nvSpPr>
          <p:cNvPr id="57" name="Google Shape;57;p2"/>
          <p:cNvSpPr txBox="1">
            <a:spLocks noGrp="1"/>
          </p:cNvSpPr>
          <p:nvPr>
            <p:ph type="subTitle" idx="2"/>
          </p:nvPr>
        </p:nvSpPr>
        <p:spPr>
          <a:xfrm>
            <a:off x="978604" y="4799748"/>
            <a:ext cx="9395200" cy="694800"/>
          </a:xfrm>
          <a:prstGeom prst="rect">
            <a:avLst/>
          </a:prstGeom>
          <a:solidFill>
            <a:srgbClr val="FFFFFF">
              <a:alpha val="47840"/>
            </a:srgbClr>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8B8B8B"/>
              </a:buClr>
              <a:buSzPts val="1200"/>
              <a:buNone/>
              <a:defRPr sz="1600" u="none" strike="noStrike" cap="none">
                <a:solidFill>
                  <a:srgbClr val="8B8B8B"/>
                </a:solidFill>
              </a:defRPr>
            </a:lvl1pPr>
            <a:lvl2pPr marR="0" lvl="1" algn="ctr" rtl="0">
              <a:lnSpc>
                <a:spcPct val="100000"/>
              </a:lnSpc>
              <a:spcBef>
                <a:spcPts val="667"/>
              </a:spcBef>
              <a:spcAft>
                <a:spcPts val="0"/>
              </a:spcAft>
              <a:buClr>
                <a:schemeClr val="dk1"/>
              </a:buClr>
              <a:buSzPts val="2000"/>
              <a:buFont typeface="Arial"/>
              <a:buNone/>
              <a:defRPr sz="2667" b="0" i="0" u="none" strike="noStrike" cap="none">
                <a:solidFill>
                  <a:schemeClr val="dk1"/>
                </a:solidFill>
                <a:latin typeface="Questrial"/>
                <a:ea typeface="Questrial"/>
                <a:cs typeface="Questrial"/>
                <a:sym typeface="Questrial"/>
              </a:defRPr>
            </a:lvl2pPr>
            <a:lvl3pPr marR="0" lvl="2" algn="ctr" rtl="0">
              <a:lnSpc>
                <a:spcPct val="100000"/>
              </a:lnSpc>
              <a:spcBef>
                <a:spcPts val="667"/>
              </a:spcBef>
              <a:spcAft>
                <a:spcPts val="0"/>
              </a:spcAft>
              <a:buClr>
                <a:schemeClr val="dk1"/>
              </a:buClr>
              <a:buSzPts val="1800"/>
              <a:buFont typeface="Arial"/>
              <a:buNone/>
              <a:defRPr sz="2400" b="0" i="0" u="none" strike="noStrike" cap="none">
                <a:solidFill>
                  <a:schemeClr val="dk1"/>
                </a:solidFill>
                <a:latin typeface="Questrial"/>
                <a:ea typeface="Questrial"/>
                <a:cs typeface="Questrial"/>
                <a:sym typeface="Questrial"/>
              </a:defRPr>
            </a:lvl3pPr>
            <a:lvl4pPr marR="0" lvl="3" algn="ctr" rtl="0">
              <a:lnSpc>
                <a:spcPct val="100000"/>
              </a:lnSpc>
              <a:spcBef>
                <a:spcPts val="667"/>
              </a:spcBef>
              <a:spcAft>
                <a:spcPts val="0"/>
              </a:spcAft>
              <a:buClr>
                <a:schemeClr val="dk1"/>
              </a:buClr>
              <a:buSzPts val="1600"/>
              <a:buFont typeface="Arial"/>
              <a:buNone/>
              <a:defRPr sz="2133" b="0" i="0" u="none" strike="noStrike" cap="none">
                <a:solidFill>
                  <a:schemeClr val="dk1"/>
                </a:solidFill>
                <a:latin typeface="Questrial"/>
                <a:ea typeface="Questrial"/>
                <a:cs typeface="Questrial"/>
                <a:sym typeface="Questrial"/>
              </a:defRPr>
            </a:lvl4pPr>
            <a:lvl5pPr marR="0" lvl="4" algn="ctr" rtl="0">
              <a:lnSpc>
                <a:spcPct val="100000"/>
              </a:lnSpc>
              <a:spcBef>
                <a:spcPts val="667"/>
              </a:spcBef>
              <a:spcAft>
                <a:spcPts val="0"/>
              </a:spcAft>
              <a:buClr>
                <a:schemeClr val="dk1"/>
              </a:buClr>
              <a:buSzPts val="1600"/>
              <a:buFont typeface="Arial"/>
              <a:buNone/>
              <a:defRPr sz="2133" b="0" i="0" u="none" strike="noStrike" cap="none">
                <a:solidFill>
                  <a:schemeClr val="dk1"/>
                </a:solidFill>
                <a:latin typeface="Questrial"/>
                <a:ea typeface="Questrial"/>
                <a:cs typeface="Questrial"/>
                <a:sym typeface="Questrial"/>
              </a:defRPr>
            </a:lvl5pPr>
            <a:lvl6pPr marR="0" lvl="5" algn="ctr" rtl="0">
              <a:lnSpc>
                <a:spcPct val="100000"/>
              </a:lnSpc>
              <a:spcBef>
                <a:spcPts val="667"/>
              </a:spcBef>
              <a:spcAft>
                <a:spcPts val="0"/>
              </a:spcAft>
              <a:buClr>
                <a:schemeClr val="dk1"/>
              </a:buClr>
              <a:buSzPts val="1200"/>
              <a:buFont typeface="Arial"/>
              <a:buNone/>
              <a:defRPr sz="2133" b="0" i="0" u="none" strike="noStrike" cap="none">
                <a:solidFill>
                  <a:schemeClr val="dk1"/>
                </a:solidFill>
                <a:latin typeface="Questrial"/>
                <a:ea typeface="Questrial"/>
                <a:cs typeface="Questrial"/>
                <a:sym typeface="Questrial"/>
              </a:defRPr>
            </a:lvl6pPr>
            <a:lvl7pPr marR="0" lvl="6" algn="ctr" rtl="0">
              <a:lnSpc>
                <a:spcPct val="100000"/>
              </a:lnSpc>
              <a:spcBef>
                <a:spcPts val="667"/>
              </a:spcBef>
              <a:spcAft>
                <a:spcPts val="0"/>
              </a:spcAft>
              <a:buClr>
                <a:schemeClr val="accent1"/>
              </a:buClr>
              <a:buSzPts val="1600"/>
              <a:buFont typeface="Arial"/>
              <a:buNone/>
              <a:defRPr sz="2133" b="0" i="0" u="none" strike="noStrike" cap="none">
                <a:solidFill>
                  <a:schemeClr val="accent1"/>
                </a:solidFill>
                <a:latin typeface="Questrial"/>
                <a:ea typeface="Questrial"/>
                <a:cs typeface="Questrial"/>
                <a:sym typeface="Questrial"/>
              </a:defRPr>
            </a:lvl7pPr>
            <a:lvl8pPr marR="0" lvl="7" algn="ctr" rtl="0">
              <a:lnSpc>
                <a:spcPct val="100000"/>
              </a:lnSpc>
              <a:spcBef>
                <a:spcPts val="400"/>
              </a:spcBef>
              <a:spcAft>
                <a:spcPts val="0"/>
              </a:spcAft>
              <a:buClr>
                <a:schemeClr val="dk1"/>
              </a:buClr>
              <a:buSzPts val="1600"/>
              <a:buFont typeface="Arial"/>
              <a:buNone/>
              <a:defRPr sz="2133" b="0" i="0" u="none" strike="noStrike" cap="none">
                <a:solidFill>
                  <a:schemeClr val="dk1"/>
                </a:solidFill>
                <a:latin typeface="Questrial"/>
                <a:ea typeface="Questrial"/>
                <a:cs typeface="Questrial"/>
                <a:sym typeface="Questrial"/>
              </a:defRPr>
            </a:lvl8pPr>
            <a:lvl9pPr marR="0" lvl="8" algn="ctr" rtl="0">
              <a:lnSpc>
                <a:spcPct val="100000"/>
              </a:lnSpc>
              <a:spcBef>
                <a:spcPts val="400"/>
              </a:spcBef>
              <a:spcAft>
                <a:spcPts val="400"/>
              </a:spcAft>
              <a:buClr>
                <a:schemeClr val="dk2"/>
              </a:buClr>
              <a:buSzPts val="1600"/>
              <a:buFont typeface="Arial"/>
              <a:buNone/>
              <a:defRPr sz="2133" b="0" i="0" u="none" strike="noStrike" cap="none">
                <a:solidFill>
                  <a:schemeClr val="dk2"/>
                </a:solidFill>
                <a:latin typeface="Questrial"/>
                <a:ea typeface="Questrial"/>
                <a:cs typeface="Questrial"/>
                <a:sym typeface="Questrial"/>
              </a:defRPr>
            </a:lvl9pPr>
          </a:lstStyle>
          <a:p>
            <a:endParaRPr/>
          </a:p>
        </p:txBody>
      </p:sp>
      <p:pic>
        <p:nvPicPr>
          <p:cNvPr id="21" name="Picture 20">
            <a:extLst>
              <a:ext uri="{FF2B5EF4-FFF2-40B4-BE49-F238E27FC236}">
                <a16:creationId xmlns:a16="http://schemas.microsoft.com/office/drawing/2014/main" id="{5CC79376-B86A-7644-93E3-E46041789B6F}"/>
              </a:ext>
            </a:extLst>
          </p:cNvPr>
          <p:cNvPicPr>
            <a:picLocks noChangeAspect="1"/>
          </p:cNvPicPr>
          <p:nvPr userDrawn="1"/>
        </p:nvPicPr>
        <p:blipFill>
          <a:blip r:embed="rId3"/>
          <a:stretch>
            <a:fillRect/>
          </a:stretch>
        </p:blipFill>
        <p:spPr>
          <a:xfrm>
            <a:off x="11057710" y="109958"/>
            <a:ext cx="1047793" cy="377370"/>
          </a:xfrm>
          <a:prstGeom prst="rect">
            <a:avLst/>
          </a:prstGeom>
        </p:spPr>
      </p:pic>
    </p:spTree>
    <p:extLst>
      <p:ext uri="{BB962C8B-B14F-4D97-AF65-F5344CB8AC3E}">
        <p14:creationId xmlns:p14="http://schemas.microsoft.com/office/powerpoint/2010/main" val="206363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78"/>
        <p:cNvGrpSpPr/>
        <p:nvPr/>
      </p:nvGrpSpPr>
      <p:grpSpPr>
        <a:xfrm>
          <a:off x="0" y="0"/>
          <a:ext cx="0" cy="0"/>
          <a:chOff x="0" y="0"/>
          <a:chExt cx="0" cy="0"/>
        </a:xfrm>
      </p:grpSpPr>
      <p:grpSp>
        <p:nvGrpSpPr>
          <p:cNvPr id="79" name="Google Shape;79;p5"/>
          <p:cNvGrpSpPr/>
          <p:nvPr/>
        </p:nvGrpSpPr>
        <p:grpSpPr>
          <a:xfrm>
            <a:off x="-1" y="0"/>
            <a:ext cx="12192000" cy="6858000"/>
            <a:chOff x="-1" y="0"/>
            <a:chExt cx="9144000" cy="5143500"/>
          </a:xfrm>
        </p:grpSpPr>
        <p:pic>
          <p:nvPicPr>
            <p:cNvPr id="80" name="Google Shape;80;p5"/>
            <p:cNvPicPr preferRelativeResize="0"/>
            <p:nvPr/>
          </p:nvPicPr>
          <p:blipFill rotWithShape="1">
            <a:blip r:embed="rId2">
              <a:alphaModFix/>
            </a:blip>
            <a:srcRect r="74249"/>
            <a:stretch/>
          </p:blipFill>
          <p:spPr>
            <a:xfrm flipH="1">
              <a:off x="-1" y="0"/>
              <a:ext cx="1872525" cy="5143500"/>
            </a:xfrm>
            <a:prstGeom prst="rect">
              <a:avLst/>
            </a:prstGeom>
            <a:noFill/>
            <a:ln>
              <a:noFill/>
            </a:ln>
          </p:spPr>
        </p:pic>
        <p:pic>
          <p:nvPicPr>
            <p:cNvPr id="81" name="Google Shape;81;p5"/>
            <p:cNvPicPr preferRelativeResize="0"/>
            <p:nvPr/>
          </p:nvPicPr>
          <p:blipFill rotWithShape="1">
            <a:blip r:embed="rId2">
              <a:alphaModFix/>
            </a:blip>
            <a:srcRect/>
            <a:stretch/>
          </p:blipFill>
          <p:spPr>
            <a:xfrm>
              <a:off x="1872334" y="0"/>
              <a:ext cx="7271665" cy="5143500"/>
            </a:xfrm>
            <a:prstGeom prst="rect">
              <a:avLst/>
            </a:prstGeom>
            <a:noFill/>
            <a:ln>
              <a:noFill/>
            </a:ln>
          </p:spPr>
        </p:pic>
      </p:grpSp>
      <p:sp>
        <p:nvSpPr>
          <p:cNvPr id="82" name="Google Shape;82;p5"/>
          <p:cNvSpPr/>
          <p:nvPr/>
        </p:nvSpPr>
        <p:spPr>
          <a:xfrm>
            <a:off x="-31750" y="647701"/>
            <a:ext cx="12223751" cy="5991227"/>
          </a:xfrm>
          <a:prstGeom prst="rect">
            <a:avLst/>
          </a:prstGeom>
          <a:gradFill>
            <a:gsLst>
              <a:gs pos="0">
                <a:srgbClr val="FFFFFF">
                  <a:alpha val="0"/>
                </a:srgbClr>
              </a:gs>
              <a:gs pos="20000">
                <a:srgbClr val="FFFFFF">
                  <a:alpha val="20000"/>
                </a:srgbClr>
              </a:gs>
              <a:gs pos="80000">
                <a:srgbClr val="FFFFFF">
                  <a:alpha val="20000"/>
                </a:srgbClr>
              </a:gs>
              <a:gs pos="100000">
                <a:srgbClr val="FFFFFF">
                  <a:alpha val="0"/>
                </a:srgbClr>
              </a:gs>
            </a:gsLst>
            <a:lin ang="16200000" scaled="0"/>
          </a:gra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1600">
              <a:solidFill>
                <a:schemeClr val="lt1"/>
              </a:solidFill>
              <a:latin typeface="Questrial"/>
              <a:ea typeface="Questrial"/>
              <a:cs typeface="Questrial"/>
              <a:sym typeface="Questrial"/>
            </a:endParaRPr>
          </a:p>
        </p:txBody>
      </p:sp>
      <p:sp>
        <p:nvSpPr>
          <p:cNvPr id="83" name="Google Shape;83;p5"/>
          <p:cNvSpPr/>
          <p:nvPr/>
        </p:nvSpPr>
        <p:spPr>
          <a:xfrm>
            <a:off x="1" y="2186967"/>
            <a:ext cx="12192000" cy="3014673"/>
          </a:xfrm>
          <a:prstGeom prst="rect">
            <a:avLst/>
          </a:prstGeom>
          <a:solidFill>
            <a:schemeClr val="dk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1600">
              <a:solidFill>
                <a:schemeClr val="lt1"/>
              </a:solidFill>
              <a:latin typeface="Questrial"/>
              <a:ea typeface="Questrial"/>
              <a:cs typeface="Questrial"/>
              <a:sym typeface="Questrial"/>
            </a:endParaRPr>
          </a:p>
        </p:txBody>
      </p:sp>
      <p:sp>
        <p:nvSpPr>
          <p:cNvPr id="84" name="Google Shape;84;p5"/>
          <p:cNvSpPr txBox="1">
            <a:spLocks noGrp="1"/>
          </p:cNvSpPr>
          <p:nvPr>
            <p:ph type="ctrTitle"/>
          </p:nvPr>
        </p:nvSpPr>
        <p:spPr>
          <a:xfrm>
            <a:off x="914400" y="2685144"/>
            <a:ext cx="10363200" cy="1999744"/>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lt1"/>
              </a:buClr>
              <a:buSzPts val="4000"/>
              <a:buNone/>
              <a:defRPr sz="5333" i="0" u="none" strike="noStrike" cap="none">
                <a:solidFill>
                  <a:schemeClr val="lt1"/>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85" name="Google Shape;85;p5"/>
          <p:cNvSpPr/>
          <p:nvPr/>
        </p:nvSpPr>
        <p:spPr>
          <a:xfrm>
            <a:off x="10455092" y="5645944"/>
            <a:ext cx="1734795" cy="1212056"/>
          </a:xfrm>
          <a:prstGeom prst="rect">
            <a:avLst/>
          </a:prstGeom>
          <a:gradFill>
            <a:gsLst>
              <a:gs pos="0">
                <a:schemeClr val="lt1"/>
              </a:gs>
              <a:gs pos="44000">
                <a:schemeClr val="lt1"/>
              </a:gs>
              <a:gs pos="100000">
                <a:srgbClr val="FFFFFF">
                  <a:alpha val="0"/>
                </a:srgbClr>
              </a:gs>
            </a:gsLst>
            <a:path path="circle">
              <a:fillToRect l="50000" t="50000" r="50000" b="50000"/>
            </a:path>
            <a:tileRect/>
          </a:gra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1600">
              <a:solidFill>
                <a:schemeClr val="lt1"/>
              </a:solidFill>
              <a:latin typeface="Questrial"/>
              <a:ea typeface="Questrial"/>
              <a:cs typeface="Questrial"/>
              <a:sym typeface="Questrial"/>
            </a:endParaRPr>
          </a:p>
        </p:txBody>
      </p:sp>
      <p:sp>
        <p:nvSpPr>
          <p:cNvPr id="86" name="Google Shape;86;p5"/>
          <p:cNvSpPr txBox="1"/>
          <p:nvPr/>
        </p:nvSpPr>
        <p:spPr>
          <a:xfrm>
            <a:off x="-31754" y="6601332"/>
            <a:ext cx="4290251" cy="287259"/>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8F8F8F"/>
              </a:buClr>
              <a:buSzPts val="800"/>
              <a:buFont typeface="Questrial"/>
              <a:buNone/>
            </a:pPr>
            <a:r>
              <a:rPr lang="en-US" sz="1067" dirty="0">
                <a:solidFill>
                  <a:srgbClr val="8F8F8F"/>
                </a:solidFill>
                <a:latin typeface="Proxima Nova"/>
                <a:ea typeface="Proxima Nova"/>
                <a:cs typeface="Proxima Nova"/>
                <a:sym typeface="Proxima Nova"/>
              </a:rPr>
              <a:t>© 2020 ideas42</a:t>
            </a:r>
            <a:endParaRPr sz="1067" dirty="0">
              <a:solidFill>
                <a:srgbClr val="8F8F8F"/>
              </a:solidFill>
              <a:latin typeface="Proxima Nova"/>
              <a:ea typeface="Proxima Nova"/>
              <a:cs typeface="Proxima Nova"/>
              <a:sym typeface="Proxima Nova"/>
            </a:endParaRPr>
          </a:p>
        </p:txBody>
      </p:sp>
      <p:sp>
        <p:nvSpPr>
          <p:cNvPr id="87" name="Google Shape;87;p5"/>
          <p:cNvSpPr txBox="1"/>
          <p:nvPr/>
        </p:nvSpPr>
        <p:spPr>
          <a:xfrm>
            <a:off x="11497728" y="6601332"/>
            <a:ext cx="609600" cy="287259"/>
          </a:xfrm>
          <a:prstGeom prst="rect">
            <a:avLst/>
          </a:prstGeom>
          <a:noFill/>
          <a:ln>
            <a:noFill/>
          </a:ln>
        </p:spPr>
        <p:txBody>
          <a:bodyPr spcFirstLastPara="1" wrap="square" lIns="121900" tIns="60933" rIns="0" bIns="60933" anchor="t" anchorCtr="0">
            <a:noAutofit/>
          </a:bodyPr>
          <a:lstStyle/>
          <a:p>
            <a:pPr marL="0" marR="0" lvl="0" indent="0" algn="r" rtl="0">
              <a:lnSpc>
                <a:spcPct val="100000"/>
              </a:lnSpc>
              <a:spcBef>
                <a:spcPts val="0"/>
              </a:spcBef>
              <a:spcAft>
                <a:spcPts val="0"/>
              </a:spcAft>
              <a:buClr>
                <a:srgbClr val="8F8F8F"/>
              </a:buClr>
              <a:buSzPts val="800"/>
              <a:buFont typeface="Questrial"/>
              <a:buNone/>
            </a:pPr>
            <a:fld id="{00000000-1234-1234-1234-123412341234}" type="slidenum">
              <a:rPr lang="en-US" sz="1067">
                <a:solidFill>
                  <a:srgbClr val="8F8F8F"/>
                </a:solidFill>
                <a:latin typeface="Proxima Nova"/>
                <a:ea typeface="Proxima Nova"/>
                <a:cs typeface="Proxima Nova"/>
                <a:sym typeface="Proxima Nova"/>
              </a:rPr>
              <a:pPr marL="0" marR="0" lvl="0" indent="0" algn="r" rtl="0">
                <a:lnSpc>
                  <a:spcPct val="100000"/>
                </a:lnSpc>
                <a:spcBef>
                  <a:spcPts val="0"/>
                </a:spcBef>
                <a:spcAft>
                  <a:spcPts val="0"/>
                </a:spcAft>
                <a:buClr>
                  <a:srgbClr val="8F8F8F"/>
                </a:buClr>
                <a:buSzPts val="800"/>
                <a:buFont typeface="Questrial"/>
                <a:buNone/>
              </a:pPr>
              <a:t>‹#›</a:t>
            </a:fld>
            <a:endParaRPr sz="1200">
              <a:solidFill>
                <a:srgbClr val="8F8F8F"/>
              </a:solidFill>
              <a:latin typeface="Proxima Nova"/>
              <a:ea typeface="Proxima Nova"/>
              <a:cs typeface="Proxima Nova"/>
              <a:sym typeface="Proxima Nova"/>
            </a:endParaRPr>
          </a:p>
        </p:txBody>
      </p:sp>
      <p:pic>
        <p:nvPicPr>
          <p:cNvPr id="20" name="Picture 19">
            <a:extLst>
              <a:ext uri="{FF2B5EF4-FFF2-40B4-BE49-F238E27FC236}">
                <a16:creationId xmlns:a16="http://schemas.microsoft.com/office/drawing/2014/main" id="{9E72B78F-FFF3-0C4C-9357-BEC0B8D416A7}"/>
              </a:ext>
            </a:extLst>
          </p:cNvPr>
          <p:cNvPicPr>
            <a:picLocks noChangeAspect="1"/>
          </p:cNvPicPr>
          <p:nvPr userDrawn="1"/>
        </p:nvPicPr>
        <p:blipFill>
          <a:blip r:embed="rId3"/>
          <a:stretch>
            <a:fillRect/>
          </a:stretch>
        </p:blipFill>
        <p:spPr>
          <a:xfrm>
            <a:off x="11057710" y="109958"/>
            <a:ext cx="1047793" cy="377370"/>
          </a:xfrm>
          <a:prstGeom prst="rect">
            <a:avLst/>
          </a:prstGeom>
        </p:spPr>
      </p:pic>
    </p:spTree>
    <p:extLst>
      <p:ext uri="{BB962C8B-B14F-4D97-AF65-F5344CB8AC3E}">
        <p14:creationId xmlns:p14="http://schemas.microsoft.com/office/powerpoint/2010/main" val="1286528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roup Activity">
  <p:cSld name="Group Activity">
    <p:spTree>
      <p:nvGrpSpPr>
        <p:cNvPr id="1" name="Shape 172"/>
        <p:cNvGrpSpPr/>
        <p:nvPr/>
      </p:nvGrpSpPr>
      <p:grpSpPr>
        <a:xfrm>
          <a:off x="0" y="0"/>
          <a:ext cx="0" cy="0"/>
          <a:chOff x="0" y="0"/>
          <a:chExt cx="0" cy="0"/>
        </a:xfrm>
      </p:grpSpPr>
      <p:pic>
        <p:nvPicPr>
          <p:cNvPr id="173" name="Google Shape;173;p12"/>
          <p:cNvPicPr preferRelativeResize="0"/>
          <p:nvPr/>
        </p:nvPicPr>
        <p:blipFill rotWithShape="1">
          <a:blip r:embed="rId2">
            <a:alphaModFix/>
          </a:blip>
          <a:srcRect r="64617" b="15495"/>
          <a:stretch/>
        </p:blipFill>
        <p:spPr>
          <a:xfrm>
            <a:off x="375345" y="1"/>
            <a:ext cx="3430433" cy="5795371"/>
          </a:xfrm>
          <a:prstGeom prst="rect">
            <a:avLst/>
          </a:prstGeom>
          <a:noFill/>
          <a:ln>
            <a:noFill/>
          </a:ln>
        </p:spPr>
      </p:pic>
      <p:pic>
        <p:nvPicPr>
          <p:cNvPr id="174" name="Google Shape;174;p12"/>
          <p:cNvPicPr preferRelativeResize="0"/>
          <p:nvPr/>
        </p:nvPicPr>
        <p:blipFill rotWithShape="1">
          <a:blip r:embed="rId3">
            <a:alphaModFix/>
          </a:blip>
          <a:srcRect l="3105" r="68958" b="15369"/>
          <a:stretch/>
        </p:blipFill>
        <p:spPr>
          <a:xfrm>
            <a:off x="378654" y="0"/>
            <a:ext cx="3405951" cy="5803901"/>
          </a:xfrm>
          <a:prstGeom prst="rect">
            <a:avLst/>
          </a:prstGeom>
          <a:noFill/>
          <a:ln>
            <a:noFill/>
          </a:ln>
        </p:spPr>
      </p:pic>
      <p:sp>
        <p:nvSpPr>
          <p:cNvPr id="175" name="Google Shape;175;p12"/>
          <p:cNvSpPr txBox="1">
            <a:spLocks noGrp="1"/>
          </p:cNvSpPr>
          <p:nvPr>
            <p:ph type="title"/>
          </p:nvPr>
        </p:nvSpPr>
        <p:spPr>
          <a:xfrm>
            <a:off x="378654" y="0"/>
            <a:ext cx="3405951" cy="5803901"/>
          </a:xfrm>
          <a:prstGeom prst="rect">
            <a:avLst/>
          </a:prstGeom>
          <a:solidFill>
            <a:schemeClr val="lt2">
              <a:alpha val="72941"/>
            </a:schemeClr>
          </a:solid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200"/>
              <a:buNone/>
              <a:defRPr sz="4267" i="0" u="none" strike="noStrike" cap="none">
                <a:solidFill>
                  <a:schemeClr val="dk1"/>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176" name="Google Shape;176;p12"/>
          <p:cNvSpPr txBox="1">
            <a:spLocks noGrp="1"/>
          </p:cNvSpPr>
          <p:nvPr>
            <p:ph type="body" idx="1"/>
          </p:nvPr>
        </p:nvSpPr>
        <p:spPr>
          <a:xfrm>
            <a:off x="4149573" y="416984"/>
            <a:ext cx="7812617" cy="5757333"/>
          </a:xfrm>
          <a:prstGeom prst="rect">
            <a:avLst/>
          </a:prstGeom>
          <a:noFill/>
          <a:ln>
            <a:noFill/>
          </a:ln>
        </p:spPr>
        <p:txBody>
          <a:bodyPr spcFirstLastPara="1" wrap="square" lIns="91425" tIns="91425" rIns="91425" bIns="91425" anchor="t" anchorCtr="0">
            <a:noAutofit/>
          </a:bodyPr>
          <a:lstStyle>
            <a:lvl1pPr marL="609555" marR="0" lvl="0" indent="-507962" algn="l" rtl="0">
              <a:lnSpc>
                <a:spcPct val="100000"/>
              </a:lnSpc>
              <a:spcBef>
                <a:spcPts val="0"/>
              </a:spcBef>
              <a:spcAft>
                <a:spcPts val="0"/>
              </a:spcAft>
              <a:buClr>
                <a:schemeClr val="dk1"/>
              </a:buClr>
              <a:buSzPts val="2400"/>
              <a:buChar char="•"/>
              <a:defRPr sz="3200" i="0" u="none" strike="noStrike" cap="none">
                <a:solidFill>
                  <a:schemeClr val="dk1"/>
                </a:solidFill>
              </a:defRPr>
            </a:lvl1pPr>
            <a:lvl2pPr marL="1219111" marR="0" lvl="1" indent="-507962" algn="l" rtl="0">
              <a:lnSpc>
                <a:spcPct val="100000"/>
              </a:lnSpc>
              <a:spcBef>
                <a:spcPts val="667"/>
              </a:spcBef>
              <a:spcAft>
                <a:spcPts val="0"/>
              </a:spcAft>
              <a:buClr>
                <a:schemeClr val="dk1"/>
              </a:buClr>
              <a:buSzPts val="2400"/>
              <a:buChar char="•"/>
              <a:defRPr sz="3200" i="0" u="none" strike="noStrike" cap="none">
                <a:solidFill>
                  <a:schemeClr val="dk1"/>
                </a:solidFill>
              </a:defRPr>
            </a:lvl2pPr>
            <a:lvl3pPr marL="1828664" marR="0" lvl="2" indent="-474097" algn="l" rtl="0">
              <a:lnSpc>
                <a:spcPct val="100000"/>
              </a:lnSpc>
              <a:spcBef>
                <a:spcPts val="667"/>
              </a:spcBef>
              <a:spcAft>
                <a:spcPts val="0"/>
              </a:spcAft>
              <a:buClr>
                <a:schemeClr val="dk1"/>
              </a:buClr>
              <a:buSzPts val="2000"/>
              <a:buChar char="•"/>
              <a:defRPr sz="2667" i="0" u="none" strike="noStrike" cap="none">
                <a:solidFill>
                  <a:schemeClr val="dk1"/>
                </a:solidFill>
              </a:defRPr>
            </a:lvl3pPr>
            <a:lvl4pPr marL="2438218" marR="0" lvl="3" indent="-474097" algn="l" rtl="0">
              <a:lnSpc>
                <a:spcPct val="100000"/>
              </a:lnSpc>
              <a:spcBef>
                <a:spcPts val="667"/>
              </a:spcBef>
              <a:spcAft>
                <a:spcPts val="0"/>
              </a:spcAft>
              <a:buClr>
                <a:schemeClr val="dk1"/>
              </a:buClr>
              <a:buSzPts val="2000"/>
              <a:buChar char="•"/>
              <a:defRPr sz="2667" i="0" u="none" strike="noStrike" cap="none">
                <a:solidFill>
                  <a:schemeClr val="dk1"/>
                </a:solidFill>
              </a:defRPr>
            </a:lvl4pPr>
            <a:lvl5pPr marL="3047772" marR="0" lvl="4" indent="-474097" algn="l" rtl="0">
              <a:lnSpc>
                <a:spcPct val="100000"/>
              </a:lnSpc>
              <a:spcBef>
                <a:spcPts val="667"/>
              </a:spcBef>
              <a:spcAft>
                <a:spcPts val="0"/>
              </a:spcAft>
              <a:buClr>
                <a:schemeClr val="dk1"/>
              </a:buClr>
              <a:buSzPts val="2000"/>
              <a:buChar char="•"/>
              <a:defRPr sz="2667" i="0" u="none" strike="noStrike" cap="none">
                <a:solidFill>
                  <a:schemeClr val="dk1"/>
                </a:solidFill>
              </a:defRPr>
            </a:lvl5pPr>
            <a:lvl6pPr marL="3657326" marR="0" lvl="5" indent="-419071" algn="l" rtl="0">
              <a:lnSpc>
                <a:spcPct val="100000"/>
              </a:lnSpc>
              <a:spcBef>
                <a:spcPts val="667"/>
              </a:spcBef>
              <a:spcAft>
                <a:spcPts val="0"/>
              </a:spcAft>
              <a:buClr>
                <a:schemeClr val="dk1"/>
              </a:buClr>
              <a:buSzPts val="1350"/>
              <a:buChar char="•"/>
              <a:defRPr sz="2400" i="0" u="none" strike="noStrike" cap="none">
                <a:solidFill>
                  <a:schemeClr val="dk1"/>
                </a:solidFill>
              </a:defRPr>
            </a:lvl6pPr>
            <a:lvl7pPr marL="4266880" marR="0" lvl="6" indent="-440234" algn="l" rtl="0">
              <a:lnSpc>
                <a:spcPct val="100000"/>
              </a:lnSpc>
              <a:spcBef>
                <a:spcPts val="667"/>
              </a:spcBef>
              <a:spcAft>
                <a:spcPts val="0"/>
              </a:spcAft>
              <a:buClr>
                <a:schemeClr val="accent1"/>
              </a:buClr>
              <a:buSzPts val="1600"/>
              <a:buChar char="​"/>
              <a:defRPr sz="2133" i="0" u="none" strike="noStrike" cap="none">
                <a:solidFill>
                  <a:schemeClr val="accent1"/>
                </a:solidFill>
              </a:defRPr>
            </a:lvl7pPr>
            <a:lvl8pPr marL="4876435" marR="0" lvl="7" indent="-423301" algn="l" rtl="0">
              <a:lnSpc>
                <a:spcPct val="100000"/>
              </a:lnSpc>
              <a:spcBef>
                <a:spcPts val="400"/>
              </a:spcBef>
              <a:spcAft>
                <a:spcPts val="0"/>
              </a:spcAft>
              <a:buClr>
                <a:schemeClr val="dk1"/>
              </a:buClr>
              <a:buSzPts val="1400"/>
              <a:buChar char="•"/>
              <a:defRPr sz="1867" i="0" u="none" strike="noStrike" cap="none">
                <a:solidFill>
                  <a:schemeClr val="dk1"/>
                </a:solidFill>
              </a:defRPr>
            </a:lvl8pPr>
            <a:lvl9pPr marL="5485988" marR="0" lvl="8" indent="-423301" algn="l" rtl="0">
              <a:lnSpc>
                <a:spcPct val="100000"/>
              </a:lnSpc>
              <a:spcBef>
                <a:spcPts val="400"/>
              </a:spcBef>
              <a:spcAft>
                <a:spcPts val="400"/>
              </a:spcAft>
              <a:buClr>
                <a:schemeClr val="dk2"/>
              </a:buClr>
              <a:buSzPts val="1400"/>
              <a:buChar char="​"/>
              <a:defRPr sz="1867" i="0" u="none" strike="noStrike" cap="none">
                <a:solidFill>
                  <a:schemeClr val="dk2"/>
                </a:solidFill>
              </a:defRPr>
            </a:lvl9pPr>
          </a:lstStyle>
          <a:p>
            <a:endParaRPr/>
          </a:p>
        </p:txBody>
      </p:sp>
    </p:spTree>
    <p:extLst>
      <p:ext uri="{BB962C8B-B14F-4D97-AF65-F5344CB8AC3E}">
        <p14:creationId xmlns:p14="http://schemas.microsoft.com/office/powerpoint/2010/main" val="2886814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roup Activity 2">
  <p:cSld name="Group Activity 2">
    <p:spTree>
      <p:nvGrpSpPr>
        <p:cNvPr id="1" name="Shape 177"/>
        <p:cNvGrpSpPr/>
        <p:nvPr/>
      </p:nvGrpSpPr>
      <p:grpSpPr>
        <a:xfrm>
          <a:off x="0" y="0"/>
          <a:ext cx="0" cy="0"/>
          <a:chOff x="0" y="0"/>
          <a:chExt cx="0" cy="0"/>
        </a:xfrm>
      </p:grpSpPr>
      <p:pic>
        <p:nvPicPr>
          <p:cNvPr id="178" name="Google Shape;178;p13"/>
          <p:cNvPicPr preferRelativeResize="0"/>
          <p:nvPr/>
        </p:nvPicPr>
        <p:blipFill rotWithShape="1">
          <a:blip r:embed="rId2">
            <a:alphaModFix/>
          </a:blip>
          <a:srcRect r="23076"/>
          <a:stretch/>
        </p:blipFill>
        <p:spPr>
          <a:xfrm>
            <a:off x="-1" y="-1"/>
            <a:ext cx="12192001" cy="1706880"/>
          </a:xfrm>
          <a:prstGeom prst="rect">
            <a:avLst/>
          </a:prstGeom>
          <a:noFill/>
          <a:ln>
            <a:noFill/>
          </a:ln>
        </p:spPr>
      </p:pic>
      <p:sp>
        <p:nvSpPr>
          <p:cNvPr id="185" name="Google Shape;185;p13"/>
          <p:cNvSpPr txBox="1">
            <a:spLocks noGrp="1"/>
          </p:cNvSpPr>
          <p:nvPr>
            <p:ph type="title"/>
          </p:nvPr>
        </p:nvSpPr>
        <p:spPr>
          <a:xfrm>
            <a:off x="378649" y="347939"/>
            <a:ext cx="11440400" cy="10900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FFFFFF"/>
              </a:buClr>
              <a:buSzPts val="3200"/>
              <a:buNone/>
              <a:defRPr sz="4267" i="0" u="none" strike="noStrike" cap="none">
                <a:solidFill>
                  <a:srgbClr val="FFFFFF"/>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186" name="Google Shape;186;p13"/>
          <p:cNvSpPr txBox="1">
            <a:spLocks noGrp="1"/>
          </p:cNvSpPr>
          <p:nvPr>
            <p:ph type="body" idx="1"/>
          </p:nvPr>
        </p:nvSpPr>
        <p:spPr>
          <a:xfrm>
            <a:off x="381858" y="1816103"/>
            <a:ext cx="11435449" cy="4612217"/>
          </a:xfrm>
          <a:prstGeom prst="rect">
            <a:avLst/>
          </a:prstGeom>
          <a:noFill/>
          <a:ln>
            <a:noFill/>
          </a:ln>
        </p:spPr>
        <p:txBody>
          <a:bodyPr spcFirstLastPara="1" wrap="square" lIns="91425" tIns="91425" rIns="91425" bIns="91425" anchor="t" anchorCtr="0">
            <a:noAutofit/>
          </a:bodyPr>
          <a:lstStyle>
            <a:lvl1pPr marL="609555" marR="0" lvl="0" indent="-507962" algn="l" rtl="0">
              <a:lnSpc>
                <a:spcPct val="100000"/>
              </a:lnSpc>
              <a:spcBef>
                <a:spcPts val="0"/>
              </a:spcBef>
              <a:spcAft>
                <a:spcPts val="0"/>
              </a:spcAft>
              <a:buClr>
                <a:schemeClr val="dk1"/>
              </a:buClr>
              <a:buSzPts val="2400"/>
              <a:buChar char="•"/>
              <a:defRPr sz="3200" i="0" u="none" strike="noStrike" cap="none">
                <a:solidFill>
                  <a:schemeClr val="dk1"/>
                </a:solidFill>
              </a:defRPr>
            </a:lvl1pPr>
            <a:lvl2pPr marL="1219111" marR="0" lvl="1" indent="-507962" algn="l" rtl="0">
              <a:lnSpc>
                <a:spcPct val="100000"/>
              </a:lnSpc>
              <a:spcBef>
                <a:spcPts val="667"/>
              </a:spcBef>
              <a:spcAft>
                <a:spcPts val="0"/>
              </a:spcAft>
              <a:buClr>
                <a:schemeClr val="dk1"/>
              </a:buClr>
              <a:buSzPts val="2400"/>
              <a:buChar char="•"/>
              <a:defRPr sz="3200" i="0" u="none" strike="noStrike" cap="none">
                <a:solidFill>
                  <a:schemeClr val="dk1"/>
                </a:solidFill>
              </a:defRPr>
            </a:lvl2pPr>
            <a:lvl3pPr marL="1828664" marR="0" lvl="2" indent="-474097" algn="l" rtl="0">
              <a:lnSpc>
                <a:spcPct val="100000"/>
              </a:lnSpc>
              <a:spcBef>
                <a:spcPts val="667"/>
              </a:spcBef>
              <a:spcAft>
                <a:spcPts val="0"/>
              </a:spcAft>
              <a:buClr>
                <a:schemeClr val="dk1"/>
              </a:buClr>
              <a:buSzPts val="2000"/>
              <a:buChar char="•"/>
              <a:defRPr sz="2667" i="0" u="none" strike="noStrike" cap="none">
                <a:solidFill>
                  <a:schemeClr val="dk1"/>
                </a:solidFill>
              </a:defRPr>
            </a:lvl3pPr>
            <a:lvl4pPr marL="2438218" marR="0" lvl="3" indent="-474097" algn="l" rtl="0">
              <a:lnSpc>
                <a:spcPct val="100000"/>
              </a:lnSpc>
              <a:spcBef>
                <a:spcPts val="667"/>
              </a:spcBef>
              <a:spcAft>
                <a:spcPts val="0"/>
              </a:spcAft>
              <a:buClr>
                <a:schemeClr val="dk1"/>
              </a:buClr>
              <a:buSzPts val="2000"/>
              <a:buChar char="•"/>
              <a:defRPr sz="2667" i="0" u="none" strike="noStrike" cap="none">
                <a:solidFill>
                  <a:schemeClr val="dk1"/>
                </a:solidFill>
              </a:defRPr>
            </a:lvl4pPr>
            <a:lvl5pPr marL="3047772" marR="0" lvl="4" indent="-474097" algn="l" rtl="0">
              <a:lnSpc>
                <a:spcPct val="100000"/>
              </a:lnSpc>
              <a:spcBef>
                <a:spcPts val="667"/>
              </a:spcBef>
              <a:spcAft>
                <a:spcPts val="0"/>
              </a:spcAft>
              <a:buClr>
                <a:schemeClr val="dk1"/>
              </a:buClr>
              <a:buSzPts val="2000"/>
              <a:buChar char="•"/>
              <a:defRPr sz="2667" i="0" u="none" strike="noStrike" cap="none">
                <a:solidFill>
                  <a:schemeClr val="dk1"/>
                </a:solidFill>
              </a:defRPr>
            </a:lvl5pPr>
            <a:lvl6pPr marL="3657326" marR="0" lvl="5" indent="-419071" algn="l" rtl="0">
              <a:lnSpc>
                <a:spcPct val="100000"/>
              </a:lnSpc>
              <a:spcBef>
                <a:spcPts val="667"/>
              </a:spcBef>
              <a:spcAft>
                <a:spcPts val="0"/>
              </a:spcAft>
              <a:buClr>
                <a:schemeClr val="dk1"/>
              </a:buClr>
              <a:buSzPts val="1350"/>
              <a:buChar char="•"/>
              <a:defRPr sz="2400" i="0" u="none" strike="noStrike" cap="none">
                <a:solidFill>
                  <a:schemeClr val="dk1"/>
                </a:solidFill>
              </a:defRPr>
            </a:lvl6pPr>
            <a:lvl7pPr marL="4266880" marR="0" lvl="6" indent="-440234" algn="l" rtl="0">
              <a:lnSpc>
                <a:spcPct val="100000"/>
              </a:lnSpc>
              <a:spcBef>
                <a:spcPts val="667"/>
              </a:spcBef>
              <a:spcAft>
                <a:spcPts val="0"/>
              </a:spcAft>
              <a:buClr>
                <a:schemeClr val="accent1"/>
              </a:buClr>
              <a:buSzPts val="1600"/>
              <a:buChar char="​"/>
              <a:defRPr sz="2133" i="0" u="none" strike="noStrike" cap="none">
                <a:solidFill>
                  <a:schemeClr val="accent1"/>
                </a:solidFill>
              </a:defRPr>
            </a:lvl7pPr>
            <a:lvl8pPr marL="4876435" marR="0" lvl="7" indent="-423301" algn="l" rtl="0">
              <a:lnSpc>
                <a:spcPct val="100000"/>
              </a:lnSpc>
              <a:spcBef>
                <a:spcPts val="400"/>
              </a:spcBef>
              <a:spcAft>
                <a:spcPts val="0"/>
              </a:spcAft>
              <a:buClr>
                <a:schemeClr val="dk1"/>
              </a:buClr>
              <a:buSzPts val="1400"/>
              <a:buChar char="•"/>
              <a:defRPr sz="1867" i="0" u="none" strike="noStrike" cap="none">
                <a:solidFill>
                  <a:schemeClr val="dk1"/>
                </a:solidFill>
              </a:defRPr>
            </a:lvl8pPr>
            <a:lvl9pPr marL="5485988" marR="0" lvl="8" indent="-423301" algn="l" rtl="0">
              <a:lnSpc>
                <a:spcPct val="100000"/>
              </a:lnSpc>
              <a:spcBef>
                <a:spcPts val="400"/>
              </a:spcBef>
              <a:spcAft>
                <a:spcPts val="400"/>
              </a:spcAft>
              <a:buClr>
                <a:schemeClr val="dk2"/>
              </a:buClr>
              <a:buSzPts val="1400"/>
              <a:buChar char="​"/>
              <a:defRPr sz="1867" i="0" u="none" strike="noStrike" cap="none">
                <a:solidFill>
                  <a:schemeClr val="dk2"/>
                </a:solidFill>
              </a:defRPr>
            </a:lvl9pPr>
          </a:lstStyle>
          <a:p>
            <a:endParaRPr/>
          </a:p>
        </p:txBody>
      </p:sp>
      <p:pic>
        <p:nvPicPr>
          <p:cNvPr id="11" name="Picture 10">
            <a:extLst>
              <a:ext uri="{FF2B5EF4-FFF2-40B4-BE49-F238E27FC236}">
                <a16:creationId xmlns:a16="http://schemas.microsoft.com/office/drawing/2014/main" id="{6D60775F-9582-4349-9D1A-D015B9497125}"/>
              </a:ext>
            </a:extLst>
          </p:cNvPr>
          <p:cNvPicPr>
            <a:picLocks noChangeAspect="1"/>
          </p:cNvPicPr>
          <p:nvPr userDrawn="1"/>
        </p:nvPicPr>
        <p:blipFill>
          <a:blip r:embed="rId3"/>
          <a:stretch>
            <a:fillRect/>
          </a:stretch>
        </p:blipFill>
        <p:spPr>
          <a:xfrm>
            <a:off x="11057710" y="109958"/>
            <a:ext cx="1047793" cy="377370"/>
          </a:xfrm>
          <a:prstGeom prst="rect">
            <a:avLst/>
          </a:prstGeom>
        </p:spPr>
      </p:pic>
    </p:spTree>
    <p:extLst>
      <p:ext uri="{BB962C8B-B14F-4D97-AF65-F5344CB8AC3E}">
        <p14:creationId xmlns:p14="http://schemas.microsoft.com/office/powerpoint/2010/main" val="63445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2058525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3757922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Group Activity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529663-2016-6341-A563-FFC6C49DF4BF}"/>
              </a:ext>
            </a:extLst>
          </p:cNvPr>
          <p:cNvSpPr/>
          <p:nvPr userDrawn="1"/>
        </p:nvSpPr>
        <p:spPr>
          <a:xfrm>
            <a:off x="11249891" y="0"/>
            <a:ext cx="94210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v</a:t>
            </a:r>
          </a:p>
        </p:txBody>
      </p:sp>
      <p:sp>
        <p:nvSpPr>
          <p:cNvPr id="5" name="Content Placeholder 4"/>
          <p:cNvSpPr>
            <a:spLocks noGrp="1"/>
          </p:cNvSpPr>
          <p:nvPr>
            <p:ph sz="quarter" idx="14"/>
          </p:nvPr>
        </p:nvSpPr>
        <p:spPr>
          <a:xfrm>
            <a:off x="381857" y="1816101"/>
            <a:ext cx="11435448" cy="45477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entagon 13">
            <a:extLst>
              <a:ext uri="{FF2B5EF4-FFF2-40B4-BE49-F238E27FC236}">
                <a16:creationId xmlns:a16="http://schemas.microsoft.com/office/drawing/2014/main" id="{3A98ACD6-A9A0-014D-8442-E2EA89242122}"/>
              </a:ext>
            </a:extLst>
          </p:cNvPr>
          <p:cNvSpPr/>
          <p:nvPr userDrawn="1"/>
        </p:nvSpPr>
        <p:spPr>
          <a:xfrm>
            <a:off x="-31752" y="0"/>
            <a:ext cx="11896912" cy="173956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15" name="Title 1">
            <a:extLst>
              <a:ext uri="{FF2B5EF4-FFF2-40B4-BE49-F238E27FC236}">
                <a16:creationId xmlns:a16="http://schemas.microsoft.com/office/drawing/2014/main" id="{4EE22CC3-750E-5B41-A7BB-FDC8F94DE858}"/>
              </a:ext>
            </a:extLst>
          </p:cNvPr>
          <p:cNvSpPr>
            <a:spLocks noGrp="1"/>
          </p:cNvSpPr>
          <p:nvPr>
            <p:ph type="ctrTitle" hasCustomPrompt="1"/>
          </p:nvPr>
        </p:nvSpPr>
        <p:spPr>
          <a:xfrm>
            <a:off x="381857" y="188093"/>
            <a:ext cx="9801643" cy="1328215"/>
          </a:xfrm>
        </p:spPr>
        <p:txBody>
          <a:bodyPr anchor="ctr" anchorCtr="0"/>
          <a:lstStyle>
            <a:lvl1pPr algn="l">
              <a:defRPr sz="5333" i="1">
                <a:solidFill>
                  <a:schemeClr val="bg1"/>
                </a:solidFill>
              </a:defRPr>
            </a:lvl1pPr>
          </a:lstStyle>
          <a:p>
            <a:r>
              <a:rPr lang="en-US" dirty="0"/>
              <a:t>Click to edit title</a:t>
            </a:r>
          </a:p>
        </p:txBody>
      </p:sp>
      <p:sp>
        <p:nvSpPr>
          <p:cNvPr id="16" name="Chevron 15">
            <a:extLst>
              <a:ext uri="{FF2B5EF4-FFF2-40B4-BE49-F238E27FC236}">
                <a16:creationId xmlns:a16="http://schemas.microsoft.com/office/drawing/2014/main" id="{ECAE95FD-0012-244A-9860-BDD70EC821F5}"/>
              </a:ext>
            </a:extLst>
          </p:cNvPr>
          <p:cNvSpPr/>
          <p:nvPr userDrawn="1"/>
        </p:nvSpPr>
        <p:spPr>
          <a:xfrm>
            <a:off x="10779277" y="0"/>
            <a:ext cx="1328052" cy="173956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solidFill>
                <a:schemeClr val="tx1"/>
              </a:solidFill>
            </a:endParaRPr>
          </a:p>
        </p:txBody>
      </p:sp>
    </p:spTree>
    <p:extLst>
      <p:ext uri="{BB962C8B-B14F-4D97-AF65-F5344CB8AC3E}">
        <p14:creationId xmlns:p14="http://schemas.microsoft.com/office/powerpoint/2010/main" val="2976778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2469170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354012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Dark No Subtitle">
    <p:bg>
      <p:bgPr>
        <a:solidFill>
          <a:schemeClr val="bg2">
            <a:lumMod val="10000"/>
            <a:lumOff val="9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FE20-B351-0245-AA62-B20C659A0CAC}"/>
              </a:ext>
            </a:extLst>
          </p:cNvPr>
          <p:cNvSpPr>
            <a:spLocks noGrp="1"/>
          </p:cNvSpPr>
          <p:nvPr>
            <p:ph type="ctrTitle"/>
          </p:nvPr>
        </p:nvSpPr>
        <p:spPr>
          <a:xfrm>
            <a:off x="1719209" y="2358980"/>
            <a:ext cx="9144000" cy="2387600"/>
          </a:xfrm>
        </p:spPr>
        <p:txBody>
          <a:bodyPr anchor="b">
            <a:normAutofit/>
          </a:bodyPr>
          <a:lstStyle>
            <a:lvl1pPr algn="ctr">
              <a:defRPr sz="5400">
                <a:solidFill>
                  <a:schemeClr val="accent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4A03EF66-C23B-6B47-913A-44F5F3D3D7E9}"/>
              </a:ext>
            </a:extLst>
          </p:cNvPr>
          <p:cNvCxnSpPr>
            <a:cxnSpLocks/>
          </p:cNvCxnSpPr>
          <p:nvPr userDrawn="1"/>
        </p:nvCxnSpPr>
        <p:spPr>
          <a:xfrm>
            <a:off x="4776734" y="4992188"/>
            <a:ext cx="302895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56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1026141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4197550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1955301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 Content">
    <p:spTree>
      <p:nvGrpSpPr>
        <p:cNvPr id="1" name=""/>
        <p:cNvGrpSpPr/>
        <p:nvPr/>
      </p:nvGrpSpPr>
      <p:grpSpPr>
        <a:xfrm>
          <a:off x="0" y="0"/>
          <a:ext cx="0" cy="0"/>
          <a:chOff x="0" y="0"/>
          <a:chExt cx="0" cy="0"/>
        </a:xfrm>
      </p:grpSpPr>
      <p:sp>
        <p:nvSpPr>
          <p:cNvPr id="8" name="Title 7"/>
          <p:cNvSpPr>
            <a:spLocks noGrp="1"/>
          </p:cNvSpPr>
          <p:nvPr>
            <p:ph type="title"/>
          </p:nvPr>
        </p:nvSpPr>
        <p:spPr>
          <a:xfrm>
            <a:off x="378650" y="452381"/>
            <a:ext cx="11440405" cy="1069957"/>
          </a:xfrm>
        </p:spPr>
        <p:txBody>
          <a:bodyPr/>
          <a:lstStyle>
            <a:lvl1pPr>
              <a:defRPr u="none">
                <a:ln>
                  <a:noFill/>
                </a:ln>
              </a:defRPr>
            </a:lvl1pPr>
          </a:lstStyle>
          <a:p>
            <a:r>
              <a:rPr lang="en-US"/>
              <a:t>Click to edit Master title style</a:t>
            </a:r>
            <a:endParaRPr lang="en-US" dirty="0"/>
          </a:p>
        </p:txBody>
      </p:sp>
      <p:sp>
        <p:nvSpPr>
          <p:cNvPr id="3" name="Content Placeholder 2"/>
          <p:cNvSpPr>
            <a:spLocks noGrp="1"/>
          </p:cNvSpPr>
          <p:nvPr>
            <p:ph sz="quarter" idx="15"/>
          </p:nvPr>
        </p:nvSpPr>
        <p:spPr>
          <a:xfrm>
            <a:off x="376296" y="1685271"/>
            <a:ext cx="11439408" cy="4309131"/>
          </a:xfrm>
          <a:prstGeom prst="rect">
            <a:avLst/>
          </a:prstGeom>
        </p:spPr>
        <p:txBody>
          <a:bodyPr/>
          <a:lstStyle>
            <a:lvl1pPr marL="380990" indent="-380990">
              <a:buFont typeface="Arial"/>
              <a:buChar char="•"/>
              <a:defRPr/>
            </a:lvl1pPr>
            <a:lvl2pPr marL="990575" indent="-380990">
              <a:buFont typeface="Arial"/>
              <a:buChar char="•"/>
              <a:defRPr/>
            </a:lvl2pPr>
            <a:lvl3pPr marL="1600160" indent="-380990">
              <a:buFont typeface="Arial"/>
              <a:buChar char="•"/>
              <a:defRPr/>
            </a:lvl3pPr>
            <a:lvl4pPr marL="2209745" indent="-380990">
              <a:buFont typeface="Arial"/>
              <a:buChar char="•"/>
              <a:defRPr/>
            </a:lvl4pPr>
            <a:lvl5pPr>
              <a:defRPr baseline="0"/>
            </a:lvl5pPr>
            <a:lvl6pPr marL="2962582" indent="0">
              <a:buSzPct val="100000"/>
              <a:buNone/>
              <a:defRPr/>
            </a:lvl6pPr>
          </a:lstStyle>
          <a:p>
            <a:pPr marL="380990" lvl="0" indent="-380990">
              <a:buFont typeface="Arial"/>
              <a:buChar char="•"/>
            </a:pPr>
            <a:r>
              <a:rPr lang="en-US"/>
              <a:t>Click to edit Master text styles</a:t>
            </a:r>
          </a:p>
          <a:p>
            <a:pPr marL="380990" lvl="1" indent="-380990">
              <a:buFont typeface="Arial"/>
              <a:buChar char="•"/>
            </a:pPr>
            <a:r>
              <a:rPr lang="en-US"/>
              <a:t>Second level</a:t>
            </a:r>
          </a:p>
          <a:p>
            <a:pPr marL="380990" lvl="2" indent="-380990">
              <a:buFont typeface="Arial"/>
              <a:buChar char="•"/>
            </a:pPr>
            <a:r>
              <a:rPr lang="en-US"/>
              <a:t>Third level</a:t>
            </a:r>
          </a:p>
          <a:p>
            <a:pPr marL="380990" lvl="3" indent="-380990">
              <a:buFont typeface="Arial"/>
              <a:buChar char="•"/>
            </a:pPr>
            <a:r>
              <a:rPr lang="en-US"/>
              <a:t>Fourth level</a:t>
            </a:r>
          </a:p>
          <a:p>
            <a:pPr marL="380990" lvl="4" indent="-380990">
              <a:buFont typeface="Arial"/>
              <a:buChar char="•"/>
            </a:pPr>
            <a:r>
              <a:rPr lang="en-US"/>
              <a:t>Fifth level</a:t>
            </a:r>
            <a:endParaRPr lang="en-US" dirty="0"/>
          </a:p>
        </p:txBody>
      </p:sp>
      <p:sp>
        <p:nvSpPr>
          <p:cNvPr id="5" name="Source Placeholder 10">
            <a:extLst>
              <a:ext uri="{FF2B5EF4-FFF2-40B4-BE49-F238E27FC236}">
                <a16:creationId xmlns:a16="http://schemas.microsoft.com/office/drawing/2014/main" id="{A6E80ACB-C357-8E46-B637-3BD35376AEE2}"/>
              </a:ext>
            </a:extLst>
          </p:cNvPr>
          <p:cNvSpPr>
            <a:spLocks noGrp="1"/>
          </p:cNvSpPr>
          <p:nvPr>
            <p:ph type="body" sz="quarter" idx="14" hasCustomPrompt="1"/>
          </p:nvPr>
        </p:nvSpPr>
        <p:spPr>
          <a:xfrm>
            <a:off x="399092" y="6097562"/>
            <a:ext cx="11399520" cy="278465"/>
          </a:xfrm>
          <a:prstGeom prst="rect">
            <a:avLst/>
          </a:prstGeom>
        </p:spPr>
        <p:txBody>
          <a:bodyPr lIns="0" anchor="b">
            <a:noAutofit/>
          </a:bodyPr>
          <a:lstStyle>
            <a:lvl1pPr marL="0" marR="0" indent="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1067">
                <a:solidFill>
                  <a:schemeClr val="bg1">
                    <a:lumMod val="50000"/>
                  </a:schemeClr>
                </a:solidFill>
              </a:defRPr>
            </a:lvl1pPr>
            <a:lvl2pPr marL="150280" indent="0">
              <a:buNone/>
              <a:defRPr sz="1067"/>
            </a:lvl2pPr>
            <a:lvl3pPr marL="609585" indent="0">
              <a:buNone/>
              <a:defRPr sz="1067"/>
            </a:lvl3pPr>
            <a:lvl4pPr>
              <a:buNone/>
              <a:defRPr sz="1067"/>
            </a:lvl4pPr>
            <a:lvl5pPr marL="992691" indent="0">
              <a:buNone/>
              <a:defRPr sz="1067"/>
            </a:lvl5pPr>
          </a:lstStyle>
          <a:p>
            <a:pPr marL="0" marR="0" lvl="0" indent="0" algn="l" defTabSz="1219170" rtl="0" eaLnBrk="1" fontAlgn="auto" latinLnBrk="0" hangingPunct="1">
              <a:lnSpc>
                <a:spcPct val="100000"/>
              </a:lnSpc>
              <a:spcBef>
                <a:spcPts val="0"/>
              </a:spcBef>
              <a:spcAft>
                <a:spcPts val="667"/>
              </a:spcAft>
              <a:buClr>
                <a:schemeClr val="tx2"/>
              </a:buClr>
              <a:buSzTx/>
              <a:buFont typeface="Arial" panose="020B0604020202020204" pitchFamily="34" charset="0"/>
              <a:buNone/>
              <a:tabLst/>
              <a:defRPr/>
            </a:pPr>
            <a:r>
              <a:rPr lang="en-US" dirty="0"/>
              <a:t>Click to edit source</a:t>
            </a:r>
          </a:p>
        </p:txBody>
      </p:sp>
    </p:spTree>
    <p:extLst>
      <p:ext uri="{BB962C8B-B14F-4D97-AF65-F5344CB8AC3E}">
        <p14:creationId xmlns:p14="http://schemas.microsoft.com/office/powerpoint/2010/main" val="333015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Full Picture">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57CB11-9370-1245-B346-B7BDF8C1289E}"/>
              </a:ext>
            </a:extLst>
          </p:cNvPr>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477296" y="0"/>
            <a:ext cx="11741919" cy="6858000"/>
          </a:xfrm>
          <a:prstGeom prst="rect">
            <a:avLst/>
          </a:prstGeom>
        </p:spPr>
      </p:pic>
      <p:sp>
        <p:nvSpPr>
          <p:cNvPr id="4" name="Date Placeholder 3">
            <a:extLst>
              <a:ext uri="{FF2B5EF4-FFF2-40B4-BE49-F238E27FC236}">
                <a16:creationId xmlns:a16="http://schemas.microsoft.com/office/drawing/2014/main" id="{68A22079-8890-EB42-9231-169BB78F525D}"/>
              </a:ext>
            </a:extLst>
          </p:cNvPr>
          <p:cNvSpPr>
            <a:spLocks noGrp="1"/>
          </p:cNvSpPr>
          <p:nvPr>
            <p:ph type="dt" sz="half" idx="10"/>
          </p:nvPr>
        </p:nvSpPr>
        <p:spPr/>
        <p:txBody>
          <a:bodyPr/>
          <a:lstStyle/>
          <a:p>
            <a:fld id="{5FE1A6B4-3E12-FE41-A9B9-A76CD93B5674}" type="datetime1">
              <a:rPr lang="en-US" smtClean="0"/>
              <a:t>11/23/21</a:t>
            </a:fld>
            <a:endParaRPr lang="en-US"/>
          </a:p>
        </p:txBody>
      </p:sp>
      <p:sp>
        <p:nvSpPr>
          <p:cNvPr id="5" name="Footer Placeholder 4">
            <a:extLst>
              <a:ext uri="{FF2B5EF4-FFF2-40B4-BE49-F238E27FC236}">
                <a16:creationId xmlns:a16="http://schemas.microsoft.com/office/drawing/2014/main" id="{0B5EC6FB-FC3E-5549-BA4A-9742893E9A71}"/>
              </a:ext>
            </a:extLst>
          </p:cNvPr>
          <p:cNvSpPr>
            <a:spLocks noGrp="1"/>
          </p:cNvSpPr>
          <p:nvPr>
            <p:ph type="ftr" sz="quarter" idx="11"/>
          </p:nvPr>
        </p:nvSpPr>
        <p:spPr/>
        <p:txBody>
          <a:bodyPr/>
          <a:lstStyle/>
          <a:p>
            <a:endParaRPr lang="en-US"/>
          </a:p>
        </p:txBody>
      </p:sp>
      <p:sp>
        <p:nvSpPr>
          <p:cNvPr id="11" name="Rectangle 10">
            <a:extLst>
              <a:ext uri="{FF2B5EF4-FFF2-40B4-BE49-F238E27FC236}">
                <a16:creationId xmlns:a16="http://schemas.microsoft.com/office/drawing/2014/main" id="{CEFAA670-C893-F04E-ADE2-484FFF24DE69}"/>
              </a:ext>
            </a:extLst>
          </p:cNvPr>
          <p:cNvSpPr/>
          <p:nvPr userDrawn="1"/>
        </p:nvSpPr>
        <p:spPr>
          <a:xfrm>
            <a:off x="477296" y="3197778"/>
            <a:ext cx="11714704" cy="1839075"/>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4FE20-B351-0245-AA62-B20C659A0CAC}"/>
              </a:ext>
            </a:extLst>
          </p:cNvPr>
          <p:cNvSpPr>
            <a:spLocks noGrp="1"/>
          </p:cNvSpPr>
          <p:nvPr>
            <p:ph type="ctrTitle"/>
          </p:nvPr>
        </p:nvSpPr>
        <p:spPr>
          <a:xfrm>
            <a:off x="992311" y="3330058"/>
            <a:ext cx="10515600" cy="1574516"/>
          </a:xfrm>
        </p:spPr>
        <p:txBody>
          <a:bodyPr anchor="ctr">
            <a:normAutofit/>
          </a:bodyPr>
          <a:lstStyle>
            <a:lvl1pPr algn="ctr">
              <a:defRPr sz="4800"/>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F11B42DF-8E09-684B-AFF2-30C591C6E2A4}"/>
              </a:ext>
            </a:extLst>
          </p:cNvPr>
          <p:cNvCxnSpPr>
            <a:cxnSpLocks/>
          </p:cNvCxnSpPr>
          <p:nvPr userDrawn="1"/>
        </p:nvCxnSpPr>
        <p:spPr>
          <a:xfrm flipV="1">
            <a:off x="12161178" y="3197779"/>
            <a:ext cx="0" cy="1839074"/>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D5921C7-FC40-9045-918E-37090534FDD3}"/>
              </a:ext>
            </a:extLst>
          </p:cNvPr>
          <p:cNvPicPr>
            <a:picLocks noChangeAspect="1"/>
          </p:cNvPicPr>
          <p:nvPr userDrawn="1"/>
        </p:nvPicPr>
        <p:blipFill>
          <a:blip r:embed="rId3"/>
          <a:stretch>
            <a:fillRect/>
          </a:stretch>
        </p:blipFill>
        <p:spPr>
          <a:xfrm>
            <a:off x="11057710" y="109958"/>
            <a:ext cx="1047793" cy="377370"/>
          </a:xfrm>
          <a:prstGeom prst="rect">
            <a:avLst/>
          </a:prstGeom>
        </p:spPr>
      </p:pic>
    </p:spTree>
    <p:extLst>
      <p:ext uri="{BB962C8B-B14F-4D97-AF65-F5344CB8AC3E}">
        <p14:creationId xmlns:p14="http://schemas.microsoft.com/office/powerpoint/2010/main" val="419602078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Half Picture">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A22079-8890-EB42-9231-169BB78F525D}"/>
              </a:ext>
            </a:extLst>
          </p:cNvPr>
          <p:cNvSpPr>
            <a:spLocks noGrp="1"/>
          </p:cNvSpPr>
          <p:nvPr>
            <p:ph type="dt" sz="half" idx="10"/>
          </p:nvPr>
        </p:nvSpPr>
        <p:spPr/>
        <p:txBody>
          <a:bodyPr/>
          <a:lstStyle/>
          <a:p>
            <a:fld id="{E3457BAA-0FCC-9F48-865C-AD607E6AE5CD}" type="datetime1">
              <a:rPr lang="en-US" smtClean="0"/>
              <a:t>11/23/21</a:t>
            </a:fld>
            <a:endParaRPr lang="en-US"/>
          </a:p>
        </p:txBody>
      </p:sp>
      <p:sp>
        <p:nvSpPr>
          <p:cNvPr id="2" name="Title 1">
            <a:extLst>
              <a:ext uri="{FF2B5EF4-FFF2-40B4-BE49-F238E27FC236}">
                <a16:creationId xmlns:a16="http://schemas.microsoft.com/office/drawing/2014/main" id="{7A64FE20-B351-0245-AA62-B20C659A0CAC}"/>
              </a:ext>
            </a:extLst>
          </p:cNvPr>
          <p:cNvSpPr>
            <a:spLocks noGrp="1"/>
          </p:cNvSpPr>
          <p:nvPr>
            <p:ph type="ctrTitle"/>
          </p:nvPr>
        </p:nvSpPr>
        <p:spPr>
          <a:xfrm>
            <a:off x="7243282" y="1561671"/>
            <a:ext cx="4110518" cy="4658153"/>
          </a:xfrm>
        </p:spPr>
        <p:txBody>
          <a:bodyPr anchor="t">
            <a:normAutofit/>
          </a:bodyPr>
          <a:lstStyle>
            <a:lvl1pPr algn="l">
              <a:defRPr sz="4800"/>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F11B42DF-8E09-684B-AFF2-30C591C6E2A4}"/>
              </a:ext>
            </a:extLst>
          </p:cNvPr>
          <p:cNvCxnSpPr>
            <a:cxnSpLocks/>
          </p:cNvCxnSpPr>
          <p:nvPr userDrawn="1"/>
        </p:nvCxnSpPr>
        <p:spPr>
          <a:xfrm flipV="1">
            <a:off x="6791212" y="0"/>
            <a:ext cx="51370" cy="6858000"/>
          </a:xfrm>
          <a:prstGeom prst="line">
            <a:avLst/>
          </a:prstGeom>
          <a:ln w="139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F367171-D49E-E542-A2AD-AAA7F53A36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6791212" cy="6858000"/>
          </a:xfrm>
          <a:prstGeom prst="rect">
            <a:avLst/>
          </a:prstGeom>
        </p:spPr>
      </p:pic>
      <p:pic>
        <p:nvPicPr>
          <p:cNvPr id="5" name="Picture 4">
            <a:extLst>
              <a:ext uri="{FF2B5EF4-FFF2-40B4-BE49-F238E27FC236}">
                <a16:creationId xmlns:a16="http://schemas.microsoft.com/office/drawing/2014/main" id="{15B33905-416C-524B-A8DC-C781245CE334}"/>
              </a:ext>
            </a:extLst>
          </p:cNvPr>
          <p:cNvPicPr>
            <a:picLocks noChangeAspect="1"/>
          </p:cNvPicPr>
          <p:nvPr userDrawn="1"/>
        </p:nvPicPr>
        <p:blipFill rotWithShape="1">
          <a:blip r:embed="rId3"/>
          <a:srcRect l="16991" r="16492"/>
          <a:stretch/>
        </p:blipFill>
        <p:spPr>
          <a:xfrm>
            <a:off x="0" y="0"/>
            <a:ext cx="6842582" cy="6858000"/>
          </a:xfrm>
          <a:prstGeom prst="rect">
            <a:avLst/>
          </a:prstGeom>
        </p:spPr>
      </p:pic>
    </p:spTree>
    <p:extLst>
      <p:ext uri="{BB962C8B-B14F-4D97-AF65-F5344CB8AC3E}">
        <p14:creationId xmlns:p14="http://schemas.microsoft.com/office/powerpoint/2010/main" val="108967740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Half Picture">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A22079-8890-EB42-9231-169BB78F525D}"/>
              </a:ext>
            </a:extLst>
          </p:cNvPr>
          <p:cNvSpPr>
            <a:spLocks noGrp="1"/>
          </p:cNvSpPr>
          <p:nvPr>
            <p:ph type="dt" sz="half" idx="10"/>
          </p:nvPr>
        </p:nvSpPr>
        <p:spPr/>
        <p:txBody>
          <a:bodyPr/>
          <a:lstStyle/>
          <a:p>
            <a:fld id="{E3457BAA-0FCC-9F48-865C-AD607E6AE5CD}" type="datetime1">
              <a:rPr lang="en-US" smtClean="0"/>
              <a:t>11/23/21</a:t>
            </a:fld>
            <a:endParaRPr lang="en-US"/>
          </a:p>
        </p:txBody>
      </p:sp>
      <p:sp>
        <p:nvSpPr>
          <p:cNvPr id="2" name="Title 1">
            <a:extLst>
              <a:ext uri="{FF2B5EF4-FFF2-40B4-BE49-F238E27FC236}">
                <a16:creationId xmlns:a16="http://schemas.microsoft.com/office/drawing/2014/main" id="{7A64FE20-B351-0245-AA62-B20C659A0CAC}"/>
              </a:ext>
            </a:extLst>
          </p:cNvPr>
          <p:cNvSpPr>
            <a:spLocks noGrp="1"/>
          </p:cNvSpPr>
          <p:nvPr>
            <p:ph type="ctrTitle"/>
          </p:nvPr>
        </p:nvSpPr>
        <p:spPr>
          <a:xfrm>
            <a:off x="7243282" y="1561671"/>
            <a:ext cx="4110518" cy="4658153"/>
          </a:xfrm>
        </p:spPr>
        <p:txBody>
          <a:bodyPr anchor="t">
            <a:normAutofit/>
          </a:bodyPr>
          <a:lstStyle>
            <a:lvl1pPr algn="l">
              <a:defRPr sz="4800"/>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F11B42DF-8E09-684B-AFF2-30C591C6E2A4}"/>
              </a:ext>
            </a:extLst>
          </p:cNvPr>
          <p:cNvCxnSpPr>
            <a:cxnSpLocks/>
          </p:cNvCxnSpPr>
          <p:nvPr userDrawn="1"/>
        </p:nvCxnSpPr>
        <p:spPr>
          <a:xfrm flipV="1">
            <a:off x="6791212" y="0"/>
            <a:ext cx="51370" cy="6858000"/>
          </a:xfrm>
          <a:prstGeom prst="line">
            <a:avLst/>
          </a:prstGeom>
          <a:ln w="139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5B33905-416C-524B-A8DC-C781245CE334}"/>
              </a:ext>
            </a:extLst>
          </p:cNvPr>
          <p:cNvPicPr>
            <a:picLocks noChangeAspect="1"/>
          </p:cNvPicPr>
          <p:nvPr userDrawn="1"/>
        </p:nvPicPr>
        <p:blipFill rotWithShape="1">
          <a:blip r:embed="rId2"/>
          <a:srcRect l="15917" r="18473"/>
          <a:stretch/>
        </p:blipFill>
        <p:spPr>
          <a:xfrm>
            <a:off x="0" y="0"/>
            <a:ext cx="6791212" cy="6858000"/>
          </a:xfrm>
          <a:prstGeom prst="rect">
            <a:avLst/>
          </a:prstGeom>
        </p:spPr>
      </p:pic>
    </p:spTree>
    <p:extLst>
      <p:ext uri="{BB962C8B-B14F-4D97-AF65-F5344CB8AC3E}">
        <p14:creationId xmlns:p14="http://schemas.microsoft.com/office/powerpoint/2010/main" val="334347980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Discu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47152D-4DF4-A643-99D3-5D081EB0932F}"/>
              </a:ext>
            </a:extLst>
          </p:cNvPr>
          <p:cNvSpPr/>
          <p:nvPr userDrawn="1"/>
        </p:nvSpPr>
        <p:spPr>
          <a:xfrm>
            <a:off x="463463" y="0"/>
            <a:ext cx="38204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7831188-D0AB-6F40-A4B9-4230ACD9AAB4}"/>
              </a:ext>
            </a:extLst>
          </p:cNvPr>
          <p:cNvSpPr>
            <a:spLocks noGrp="1"/>
          </p:cNvSpPr>
          <p:nvPr>
            <p:ph type="ctrTitle" hasCustomPrompt="1"/>
          </p:nvPr>
        </p:nvSpPr>
        <p:spPr>
          <a:xfrm>
            <a:off x="687887" y="3024020"/>
            <a:ext cx="3207708" cy="2824306"/>
          </a:xfrm>
        </p:spPr>
        <p:txBody>
          <a:bodyPr anchor="ctr" anchorCtr="0">
            <a:noAutofit/>
          </a:bodyPr>
          <a:lstStyle>
            <a:lvl1pPr algn="ctr">
              <a:defRPr sz="4400">
                <a:solidFill>
                  <a:schemeClr val="bg1"/>
                </a:solidFill>
              </a:defRPr>
            </a:lvl1pPr>
          </a:lstStyle>
          <a:p>
            <a:r>
              <a:rPr lang="en-US" dirty="0"/>
              <a:t>GROUP </a:t>
            </a:r>
            <a:br>
              <a:rPr lang="en-US" dirty="0"/>
            </a:br>
            <a:r>
              <a:rPr lang="en-US" dirty="0"/>
              <a:t>DISCUSSION</a:t>
            </a:r>
          </a:p>
        </p:txBody>
      </p:sp>
      <p:pic>
        <p:nvPicPr>
          <p:cNvPr id="8" name="Picture 7">
            <a:extLst>
              <a:ext uri="{FF2B5EF4-FFF2-40B4-BE49-F238E27FC236}">
                <a16:creationId xmlns:a16="http://schemas.microsoft.com/office/drawing/2014/main" id="{12C83955-C971-AD43-8DB2-6803D8596B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44411" y="1076032"/>
            <a:ext cx="1694661" cy="1694661"/>
          </a:xfrm>
          <a:prstGeom prst="rect">
            <a:avLst/>
          </a:prstGeom>
        </p:spPr>
      </p:pic>
      <p:cxnSp>
        <p:nvCxnSpPr>
          <p:cNvPr id="9" name="Straight Connector 8">
            <a:extLst>
              <a:ext uri="{FF2B5EF4-FFF2-40B4-BE49-F238E27FC236}">
                <a16:creationId xmlns:a16="http://schemas.microsoft.com/office/drawing/2014/main" id="{2DB4FD3C-F134-AC44-8E5D-A8ECB18D6F48}"/>
              </a:ext>
            </a:extLst>
          </p:cNvPr>
          <p:cNvCxnSpPr>
            <a:cxnSpLocks/>
          </p:cNvCxnSpPr>
          <p:nvPr userDrawn="1"/>
        </p:nvCxnSpPr>
        <p:spPr>
          <a:xfrm>
            <a:off x="1447120" y="3024019"/>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52529871-3693-2B4E-BDF2-DB1CF15E010D}"/>
              </a:ext>
            </a:extLst>
          </p:cNvPr>
          <p:cNvSpPr>
            <a:spLocks noGrp="1"/>
          </p:cNvSpPr>
          <p:nvPr>
            <p:ph type="body" sz="quarter" idx="10"/>
          </p:nvPr>
        </p:nvSpPr>
        <p:spPr>
          <a:xfrm>
            <a:off x="4659313" y="1048871"/>
            <a:ext cx="7315200" cy="5426542"/>
          </a:xfrm>
        </p:spPr>
        <p:txBody>
          <a:bodyPr anchor="b" anchorCtr="0">
            <a:normAutofit/>
          </a:bodyPr>
          <a:lstStyle>
            <a:lvl1pPr marL="742950" indent="-742950">
              <a:buFont typeface="+mj-lt"/>
              <a:buAutoNum type="arabicPeriod"/>
              <a:defRPr sz="3600">
                <a:solidFill>
                  <a:schemeClr val="tx1"/>
                </a:solidFill>
              </a:defRPr>
            </a:lvl1pPr>
            <a:lvl2pPr marL="971550" indent="-514350">
              <a:buFont typeface="+mj-lt"/>
              <a:buAutoNum type="arabicPeriod"/>
              <a:defRPr sz="3200">
                <a:solidFill>
                  <a:schemeClr val="tx1"/>
                </a:solidFill>
              </a:defRPr>
            </a:lvl2pPr>
            <a:lvl3pPr marL="1428750" indent="-514350">
              <a:buFont typeface="+mj-lt"/>
              <a:buAutoNum type="arabicPeriod"/>
              <a:defRPr sz="2800">
                <a:solidFill>
                  <a:schemeClr val="tx1"/>
                </a:solidFill>
              </a:defRPr>
            </a:lvl3pPr>
            <a:lvl4pPr marL="1828800" indent="-457200">
              <a:buFont typeface="+mj-lt"/>
              <a:buAutoNum type="arabicPeriod"/>
              <a:defRPr sz="2400">
                <a:solidFill>
                  <a:schemeClr val="tx1"/>
                </a:solidFill>
              </a:defRPr>
            </a:lvl4pPr>
            <a:lvl5pPr marL="2286000" indent="-457200">
              <a:buFont typeface="+mj-lt"/>
              <a:buAutoNum type="arabicPeriod"/>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EE48CA28-2B97-0346-913A-FAB319DD4CAF}"/>
              </a:ext>
            </a:extLst>
          </p:cNvPr>
          <p:cNvCxnSpPr>
            <a:cxnSpLocks/>
          </p:cNvCxnSpPr>
          <p:nvPr userDrawn="1"/>
        </p:nvCxnSpPr>
        <p:spPr>
          <a:xfrm>
            <a:off x="1447120" y="5848326"/>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320CB03E-7793-8849-8BA8-8A84985C5C74}"/>
              </a:ext>
            </a:extLst>
          </p:cNvPr>
          <p:cNvSpPr/>
          <p:nvPr userDrawn="1"/>
        </p:nvSpPr>
        <p:spPr>
          <a:xfrm>
            <a:off x="1444411" y="6179644"/>
            <a:ext cx="1691952" cy="4418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2576B3E-3AFE-EE4B-9E94-396AA0EBC1C1}"/>
              </a:ext>
            </a:extLst>
          </p:cNvPr>
          <p:cNvSpPr>
            <a:spLocks noGrp="1"/>
          </p:cNvSpPr>
          <p:nvPr>
            <p:ph type="body" sz="quarter" idx="11" hasCustomPrompt="1"/>
          </p:nvPr>
        </p:nvSpPr>
        <p:spPr>
          <a:xfrm>
            <a:off x="1350576" y="6179643"/>
            <a:ext cx="1882329" cy="441898"/>
          </a:xfrm>
          <a:noFill/>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min</a:t>
            </a:r>
          </a:p>
        </p:txBody>
      </p:sp>
    </p:spTree>
    <p:extLst>
      <p:ext uri="{BB962C8B-B14F-4D97-AF65-F5344CB8AC3E}">
        <p14:creationId xmlns:p14="http://schemas.microsoft.com/office/powerpoint/2010/main" val="178187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oup Discu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47152D-4DF4-A643-99D3-5D081EB0932F}"/>
              </a:ext>
            </a:extLst>
          </p:cNvPr>
          <p:cNvSpPr/>
          <p:nvPr userDrawn="1"/>
        </p:nvSpPr>
        <p:spPr>
          <a:xfrm>
            <a:off x="463463" y="0"/>
            <a:ext cx="382043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37831188-D0AB-6F40-A4B9-4230ACD9AAB4}"/>
              </a:ext>
            </a:extLst>
          </p:cNvPr>
          <p:cNvSpPr>
            <a:spLocks noGrp="1"/>
          </p:cNvSpPr>
          <p:nvPr>
            <p:ph type="ctrTitle" hasCustomPrompt="1"/>
          </p:nvPr>
        </p:nvSpPr>
        <p:spPr>
          <a:xfrm>
            <a:off x="687887" y="3024024"/>
            <a:ext cx="3207708" cy="2824306"/>
          </a:xfrm>
        </p:spPr>
        <p:txBody>
          <a:bodyPr anchor="ctr" anchorCtr="0">
            <a:noAutofit/>
          </a:bodyPr>
          <a:lstStyle>
            <a:lvl1pPr algn="ctr">
              <a:defRPr sz="4400">
                <a:solidFill>
                  <a:schemeClr val="bg1"/>
                </a:solidFill>
              </a:defRPr>
            </a:lvl1pPr>
          </a:lstStyle>
          <a:p>
            <a:r>
              <a:rPr lang="en-US" dirty="0"/>
              <a:t>SAVINGS</a:t>
            </a:r>
            <a:br>
              <a:rPr lang="en-US" dirty="0"/>
            </a:br>
            <a:r>
              <a:rPr lang="en-US" dirty="0"/>
              <a:t>SUCCESS</a:t>
            </a:r>
            <a:br>
              <a:rPr lang="en-US" dirty="0"/>
            </a:br>
            <a:r>
              <a:rPr lang="en-US" dirty="0"/>
              <a:t>PLANNER</a:t>
            </a:r>
          </a:p>
        </p:txBody>
      </p:sp>
      <p:cxnSp>
        <p:nvCxnSpPr>
          <p:cNvPr id="9" name="Straight Connector 8">
            <a:extLst>
              <a:ext uri="{FF2B5EF4-FFF2-40B4-BE49-F238E27FC236}">
                <a16:creationId xmlns:a16="http://schemas.microsoft.com/office/drawing/2014/main" id="{2DB4FD3C-F134-AC44-8E5D-A8ECB18D6F48}"/>
              </a:ext>
            </a:extLst>
          </p:cNvPr>
          <p:cNvCxnSpPr>
            <a:cxnSpLocks/>
          </p:cNvCxnSpPr>
          <p:nvPr userDrawn="1"/>
        </p:nvCxnSpPr>
        <p:spPr>
          <a:xfrm>
            <a:off x="1447120" y="3024023"/>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52529871-3693-2B4E-BDF2-DB1CF15E010D}"/>
              </a:ext>
            </a:extLst>
          </p:cNvPr>
          <p:cNvSpPr>
            <a:spLocks noGrp="1"/>
          </p:cNvSpPr>
          <p:nvPr>
            <p:ph type="body" sz="quarter" idx="10"/>
          </p:nvPr>
        </p:nvSpPr>
        <p:spPr>
          <a:xfrm>
            <a:off x="4659313" y="1048871"/>
            <a:ext cx="7315200" cy="5426541"/>
          </a:xfrm>
        </p:spPr>
        <p:txBody>
          <a:bodyPr anchor="b" anchorCtr="0">
            <a:normAutofit/>
          </a:bodyPr>
          <a:lstStyle>
            <a:lvl1pPr marL="742950" indent="-742950">
              <a:buFont typeface="+mj-lt"/>
              <a:buAutoNum type="arabicPeriod"/>
              <a:defRPr sz="3600">
                <a:solidFill>
                  <a:schemeClr val="tx1"/>
                </a:solidFill>
              </a:defRPr>
            </a:lvl1pPr>
            <a:lvl2pPr marL="971550" indent="-514350">
              <a:buFont typeface="+mj-lt"/>
              <a:buAutoNum type="arabicPeriod"/>
              <a:defRPr sz="3200">
                <a:solidFill>
                  <a:schemeClr val="tx1"/>
                </a:solidFill>
              </a:defRPr>
            </a:lvl2pPr>
            <a:lvl3pPr marL="1428750" indent="-514350">
              <a:buFont typeface="+mj-lt"/>
              <a:buAutoNum type="arabicPeriod"/>
              <a:defRPr sz="2800">
                <a:solidFill>
                  <a:schemeClr val="tx1"/>
                </a:solidFill>
              </a:defRPr>
            </a:lvl3pPr>
            <a:lvl4pPr marL="1828800" indent="-457200">
              <a:buFont typeface="+mj-lt"/>
              <a:buAutoNum type="arabicPeriod"/>
              <a:defRPr sz="2400">
                <a:solidFill>
                  <a:schemeClr val="tx1"/>
                </a:solidFill>
              </a:defRPr>
            </a:lvl4pPr>
            <a:lvl5pPr marL="2286000" indent="-457200">
              <a:buFont typeface="+mj-lt"/>
              <a:buAutoNum type="arabicPeriod"/>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Oval 10">
            <a:extLst>
              <a:ext uri="{FF2B5EF4-FFF2-40B4-BE49-F238E27FC236}">
                <a16:creationId xmlns:a16="http://schemas.microsoft.com/office/drawing/2014/main" id="{83345EA3-2B53-DC40-A4EA-D8194A62141D}"/>
              </a:ext>
            </a:extLst>
          </p:cNvPr>
          <p:cNvSpPr/>
          <p:nvPr userDrawn="1"/>
        </p:nvSpPr>
        <p:spPr>
          <a:xfrm>
            <a:off x="1447120" y="1041641"/>
            <a:ext cx="1689243" cy="172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400FF5-65C3-9A48-A2A4-E910273A1865}"/>
              </a:ext>
            </a:extLst>
          </p:cNvPr>
          <p:cNvPicPr>
            <a:picLocks noChangeAspect="1"/>
          </p:cNvPicPr>
          <p:nvPr userDrawn="1"/>
        </p:nvPicPr>
        <p:blipFill>
          <a:blip r:embed="rId2"/>
          <a:stretch>
            <a:fillRect/>
          </a:stretch>
        </p:blipFill>
        <p:spPr>
          <a:xfrm>
            <a:off x="1477998" y="1094222"/>
            <a:ext cx="1622038" cy="1622038"/>
          </a:xfrm>
          <a:prstGeom prst="rect">
            <a:avLst/>
          </a:prstGeom>
        </p:spPr>
      </p:pic>
      <p:cxnSp>
        <p:nvCxnSpPr>
          <p:cNvPr id="13" name="Straight Connector 12">
            <a:extLst>
              <a:ext uri="{FF2B5EF4-FFF2-40B4-BE49-F238E27FC236}">
                <a16:creationId xmlns:a16="http://schemas.microsoft.com/office/drawing/2014/main" id="{7A2721DC-2F3C-4345-98BB-1A5C96762F5E}"/>
              </a:ext>
            </a:extLst>
          </p:cNvPr>
          <p:cNvCxnSpPr>
            <a:cxnSpLocks/>
          </p:cNvCxnSpPr>
          <p:nvPr userDrawn="1"/>
        </p:nvCxnSpPr>
        <p:spPr>
          <a:xfrm>
            <a:off x="1447120" y="5848330"/>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7A1F59FE-21D5-354C-9E3C-EB65F59592B5}"/>
              </a:ext>
            </a:extLst>
          </p:cNvPr>
          <p:cNvSpPr>
            <a:spLocks noGrp="1"/>
          </p:cNvSpPr>
          <p:nvPr>
            <p:ph type="body" sz="quarter" idx="11" hasCustomPrompt="1"/>
          </p:nvPr>
        </p:nvSpPr>
        <p:spPr>
          <a:xfrm>
            <a:off x="1973263" y="1677088"/>
            <a:ext cx="641350" cy="665747"/>
          </a:xfrm>
        </p:spPr>
        <p:txBody>
          <a:bodyPr>
            <a:normAutofit/>
          </a:bodyPr>
          <a:lstStyle>
            <a:lvl1pPr marL="0" indent="0" algn="ctr">
              <a:buNone/>
              <a:defRPr sz="4800" b="1"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4" name="Rectangle 13">
            <a:extLst>
              <a:ext uri="{FF2B5EF4-FFF2-40B4-BE49-F238E27FC236}">
                <a16:creationId xmlns:a16="http://schemas.microsoft.com/office/drawing/2014/main" id="{8DD1C973-0B15-5B43-B752-9AB4149D8D4B}"/>
              </a:ext>
            </a:extLst>
          </p:cNvPr>
          <p:cNvSpPr/>
          <p:nvPr userDrawn="1"/>
        </p:nvSpPr>
        <p:spPr>
          <a:xfrm>
            <a:off x="0" y="0"/>
            <a:ext cx="304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0A62CF9-FDF4-DE48-8FA3-4C4FEDDC8769}"/>
              </a:ext>
            </a:extLst>
          </p:cNvPr>
          <p:cNvSpPr/>
          <p:nvPr userDrawn="1"/>
        </p:nvSpPr>
        <p:spPr>
          <a:xfrm>
            <a:off x="1444411" y="6179644"/>
            <a:ext cx="1691952" cy="4418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D9A95959-3A6E-AC41-8F54-50C85DB7CC05}"/>
              </a:ext>
            </a:extLst>
          </p:cNvPr>
          <p:cNvSpPr>
            <a:spLocks noGrp="1"/>
          </p:cNvSpPr>
          <p:nvPr>
            <p:ph type="body" sz="quarter" idx="12" hasCustomPrompt="1"/>
          </p:nvPr>
        </p:nvSpPr>
        <p:spPr>
          <a:xfrm>
            <a:off x="1350576" y="6179643"/>
            <a:ext cx="1882329" cy="441898"/>
          </a:xfrm>
          <a:noFill/>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min</a:t>
            </a:r>
          </a:p>
        </p:txBody>
      </p:sp>
    </p:spTree>
    <p:extLst>
      <p:ext uri="{BB962C8B-B14F-4D97-AF65-F5344CB8AC3E}">
        <p14:creationId xmlns:p14="http://schemas.microsoft.com/office/powerpoint/2010/main" val="117034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779-0A93-984C-BD95-63B3381A2DFF}"/>
              </a:ext>
            </a:extLst>
          </p:cNvPr>
          <p:cNvSpPr>
            <a:spLocks noGrp="1"/>
          </p:cNvSpPr>
          <p:nvPr>
            <p:ph type="title"/>
          </p:nvPr>
        </p:nvSpPr>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94807D-0FDF-9044-A85A-A6E96DE12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37D5F-317E-8F44-8302-10762CC0AF9B}"/>
              </a:ext>
            </a:extLst>
          </p:cNvPr>
          <p:cNvSpPr>
            <a:spLocks noGrp="1"/>
          </p:cNvSpPr>
          <p:nvPr>
            <p:ph type="dt" sz="half" idx="10"/>
          </p:nvPr>
        </p:nvSpPr>
        <p:spPr/>
        <p:txBody>
          <a:bodyPr/>
          <a:lstStyle/>
          <a:p>
            <a:fld id="{0C902BBD-4FBF-6F47-BFA1-010068839E1D}" type="datetime1">
              <a:rPr lang="en-US" smtClean="0"/>
              <a:t>11/23/21</a:t>
            </a:fld>
            <a:endParaRPr lang="en-US"/>
          </a:p>
        </p:txBody>
      </p:sp>
      <p:sp>
        <p:nvSpPr>
          <p:cNvPr id="5" name="Footer Placeholder 4">
            <a:extLst>
              <a:ext uri="{FF2B5EF4-FFF2-40B4-BE49-F238E27FC236}">
                <a16:creationId xmlns:a16="http://schemas.microsoft.com/office/drawing/2014/main" id="{88D748B8-6BC4-F54F-885B-E908F19E2740}"/>
              </a:ext>
            </a:extLst>
          </p:cNvPr>
          <p:cNvSpPr>
            <a:spLocks noGrp="1"/>
          </p:cNvSpPr>
          <p:nvPr>
            <p:ph type="ftr" sz="quarter" idx="11"/>
          </p:nvPr>
        </p:nvSpPr>
        <p:spPr/>
        <p:txBody>
          <a:bodyPr/>
          <a:lstStyle/>
          <a:p>
            <a:endParaRPr lang="en-US"/>
          </a:p>
        </p:txBody>
      </p:sp>
      <p:cxnSp>
        <p:nvCxnSpPr>
          <p:cNvPr id="7" name="Straight Connector 6">
            <a:extLst>
              <a:ext uri="{FF2B5EF4-FFF2-40B4-BE49-F238E27FC236}">
                <a16:creationId xmlns:a16="http://schemas.microsoft.com/office/drawing/2014/main" id="{7CA84B2C-0ADD-D147-9EEE-8556A1E3B454}"/>
              </a:ext>
            </a:extLst>
          </p:cNvPr>
          <p:cNvCxnSpPr>
            <a:cxnSpLocks/>
          </p:cNvCxnSpPr>
          <p:nvPr userDrawn="1"/>
        </p:nvCxnSpPr>
        <p:spPr>
          <a:xfrm>
            <a:off x="838200" y="1741836"/>
            <a:ext cx="16892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6185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5D902-9381-4841-9902-0EA0506C38FB}"/>
              </a:ext>
            </a:extLst>
          </p:cNvPr>
          <p:cNvSpPr>
            <a:spLocks noGrp="1"/>
          </p:cNvSpPr>
          <p:nvPr>
            <p:ph type="title"/>
          </p:nvPr>
        </p:nvSpPr>
        <p:spPr>
          <a:xfrm>
            <a:off x="838200" y="298643"/>
            <a:ext cx="8901793" cy="12432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B14E18-D082-9C43-9119-3429C614802F}"/>
              </a:ext>
            </a:extLst>
          </p:cNvPr>
          <p:cNvSpPr>
            <a:spLocks noGrp="1"/>
          </p:cNvSpPr>
          <p:nvPr>
            <p:ph type="body" idx="1"/>
          </p:nvPr>
        </p:nvSpPr>
        <p:spPr>
          <a:xfrm>
            <a:off x="838199" y="1972637"/>
            <a:ext cx="10987355" cy="42043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5792A0-A607-BC42-BE95-63904B550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0DE921A-EE0E-0C45-8112-1D3C294A9EC9}" type="datetime1">
              <a:rPr lang="en-US" smtClean="0"/>
              <a:t>11/23/21</a:t>
            </a:fld>
            <a:endParaRPr lang="en-US" dirty="0"/>
          </a:p>
        </p:txBody>
      </p:sp>
      <p:sp>
        <p:nvSpPr>
          <p:cNvPr id="5" name="Footer Placeholder 4">
            <a:extLst>
              <a:ext uri="{FF2B5EF4-FFF2-40B4-BE49-F238E27FC236}">
                <a16:creationId xmlns:a16="http://schemas.microsoft.com/office/drawing/2014/main" id="{B7145D01-7AD7-7146-9400-F56EF8185BA3}"/>
              </a:ext>
            </a:extLst>
          </p:cNvPr>
          <p:cNvSpPr>
            <a:spLocks noGrp="1"/>
          </p:cNvSpPr>
          <p:nvPr>
            <p:ph type="ftr" sz="quarter" idx="3"/>
          </p:nvPr>
        </p:nvSpPr>
        <p:spPr>
          <a:xfrm>
            <a:off x="4274476"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Rectangle 5">
            <a:extLst>
              <a:ext uri="{FF2B5EF4-FFF2-40B4-BE49-F238E27FC236}">
                <a16:creationId xmlns:a16="http://schemas.microsoft.com/office/drawing/2014/main" id="{F2A85EBC-2C32-CB4E-8A0B-3674FE0435E5}"/>
              </a:ext>
            </a:extLst>
          </p:cNvPr>
          <p:cNvSpPr/>
          <p:nvPr userDrawn="1"/>
        </p:nvSpPr>
        <p:spPr>
          <a:xfrm>
            <a:off x="0" y="0"/>
            <a:ext cx="304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5301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1" r:id="rId3"/>
    <p:sldLayoutId id="2147483661" r:id="rId4"/>
    <p:sldLayoutId id="2147483662" r:id="rId5"/>
    <p:sldLayoutId id="2147483672" r:id="rId6"/>
    <p:sldLayoutId id="2147483663" r:id="rId7"/>
    <p:sldLayoutId id="2147483670"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4" r:id="rId19"/>
    <p:sldLayoutId id="2147483668" r:id="rId20"/>
    <p:sldLayoutId id="2147483673" r:id="rId21"/>
    <p:sldLayoutId id="2147483674" r:id="rId22"/>
    <p:sldLayoutId id="2147483675" r:id="rId23"/>
    <p:sldLayoutId id="2147483676"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Lst>
  <p:hf sldNum="0"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fcc.org/"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hyperlink" Target="https://forms.gle/BwVFa3N9sD2tjbet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valuepenguin.com/credit-cards/statistics/usage-and-ownership" TargetMode="Externa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hyperlink" Target="https://www.lendingtree.com/personal/medical-debt-survey/" TargetMode="External"/><Relationship Id="rId4" Type="http://schemas.openxmlformats.org/officeDocument/2006/relationships/hyperlink" Target="https://www.urban.org/urban-wire/mortgage-debt-has-peaked-why-has-share-homeowners-mortgage-fallen-13-year-low"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urban.org/1-3-americans-credit-file-has-debt-reported-collections"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www.cnbc.com/2019/09/19/americans-dont-know-when-theyll-pay-off-their-debt.html" TargetMode="External"/><Relationship Id="rId4" Type="http://schemas.openxmlformats.org/officeDocument/2006/relationships/hyperlink" Target="https://apps.urban.org/features/debt-interactive-map/?type=overall&amp;variable=pct_debt_collect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DBFC-A095-4C4B-AB2E-C07C96A31B5D}"/>
              </a:ext>
            </a:extLst>
          </p:cNvPr>
          <p:cNvSpPr>
            <a:spLocks noGrp="1"/>
          </p:cNvSpPr>
          <p:nvPr>
            <p:ph type="title"/>
          </p:nvPr>
        </p:nvSpPr>
        <p:spPr/>
        <p:txBody>
          <a:bodyPr>
            <a:normAutofit/>
          </a:bodyPr>
          <a:lstStyle/>
          <a:p>
            <a:r>
              <a:rPr lang="en-US" dirty="0"/>
              <a:t>PREP: Day Before Each Class</a:t>
            </a:r>
          </a:p>
        </p:txBody>
      </p:sp>
      <p:sp>
        <p:nvSpPr>
          <p:cNvPr id="3" name="Content Placeholder 2">
            <a:extLst>
              <a:ext uri="{FF2B5EF4-FFF2-40B4-BE49-F238E27FC236}">
                <a16:creationId xmlns:a16="http://schemas.microsoft.com/office/drawing/2014/main" id="{B7626832-7FC4-7048-BD26-F43047AC799D}"/>
              </a:ext>
            </a:extLst>
          </p:cNvPr>
          <p:cNvSpPr>
            <a:spLocks noGrp="1"/>
          </p:cNvSpPr>
          <p:nvPr>
            <p:ph idx="1"/>
          </p:nvPr>
        </p:nvSpPr>
        <p:spPr/>
        <p:txBody>
          <a:bodyPr/>
          <a:lstStyle/>
          <a:p>
            <a:pPr marL="514350" indent="-514350">
              <a:lnSpc>
                <a:spcPct val="100000"/>
              </a:lnSpc>
              <a:buFont typeface="+mj-lt"/>
              <a:buAutoNum type="arabicPeriod"/>
            </a:pPr>
            <a:r>
              <a:rPr lang="en-US" dirty="0"/>
              <a:t>Customize the slides as desired for specific audiences or facilitation styles</a:t>
            </a:r>
          </a:p>
          <a:p>
            <a:pPr lvl="1">
              <a:lnSpc>
                <a:spcPct val="100000"/>
              </a:lnSpc>
            </a:pPr>
            <a:r>
              <a:rPr lang="en-US" dirty="0"/>
              <a:t>If you are a non-profit organization that offers credit counseling services of your own, replace the last sentence of Slide 27 with information about your own organization.</a:t>
            </a:r>
          </a:p>
          <a:p>
            <a:pPr marL="514350" indent="-514350">
              <a:lnSpc>
                <a:spcPct val="100000"/>
              </a:lnSpc>
              <a:buFont typeface="+mj-lt"/>
              <a:buAutoNum type="arabicPeriod"/>
            </a:pPr>
            <a:endParaRPr lang="en-US" dirty="0"/>
          </a:p>
          <a:p>
            <a:pPr marL="514350" indent="-514350">
              <a:lnSpc>
                <a:spcPct val="100000"/>
              </a:lnSpc>
              <a:buFont typeface="+mj-lt"/>
              <a:buAutoNum type="arabicPeriod"/>
            </a:pPr>
            <a:r>
              <a:rPr lang="en-US" dirty="0"/>
              <a:t>Customize examples in the talk track as needed, including writing out personal examples that resonate with your audience</a:t>
            </a:r>
          </a:p>
          <a:p>
            <a:pPr marL="514350" indent="-514350">
              <a:lnSpc>
                <a:spcPct val="100000"/>
              </a:lnSpc>
              <a:buFont typeface="+mj-lt"/>
              <a:buAutoNum type="arabicPeriod"/>
            </a:pPr>
            <a:endParaRPr lang="en-US" dirty="0"/>
          </a:p>
          <a:p>
            <a:pPr marL="514350" indent="-514350">
              <a:lnSpc>
                <a:spcPct val="100000"/>
              </a:lnSpc>
              <a:buFont typeface="+mj-lt"/>
              <a:buAutoNum type="arabicPeriod"/>
            </a:pPr>
            <a:endParaRPr lang="en-US" dirty="0"/>
          </a:p>
        </p:txBody>
      </p:sp>
    </p:spTree>
    <p:extLst>
      <p:ext uri="{BB962C8B-B14F-4D97-AF65-F5344CB8AC3E}">
        <p14:creationId xmlns:p14="http://schemas.microsoft.com/office/powerpoint/2010/main" val="80851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EDBE2C08-3BFE-0247-929C-66E7FEF0D645}"/>
              </a:ext>
            </a:extLst>
          </p:cNvPr>
          <p:cNvSpPr/>
          <p:nvPr/>
        </p:nvSpPr>
        <p:spPr>
          <a:xfrm>
            <a:off x="1036660" y="2982913"/>
            <a:ext cx="2343233" cy="87400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Make Consistent Payments</a:t>
            </a:r>
          </a:p>
        </p:txBody>
      </p:sp>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a:xfrm>
            <a:off x="761244" y="372109"/>
            <a:ext cx="8901793" cy="1243257"/>
          </a:xfrm>
        </p:spPr>
        <p:txBody>
          <a:bodyPr>
            <a:normAutofit fontScale="90000"/>
          </a:bodyPr>
          <a:lstStyle/>
          <a:p>
            <a:r>
              <a:rPr lang="en-US" dirty="0"/>
              <a:t>Thankfully, there are many paths we can take to do so</a:t>
            </a:r>
          </a:p>
        </p:txBody>
      </p:sp>
      <p:sp>
        <p:nvSpPr>
          <p:cNvPr id="7" name="Rounded Rectangle 6">
            <a:extLst>
              <a:ext uri="{FF2B5EF4-FFF2-40B4-BE49-F238E27FC236}">
                <a16:creationId xmlns:a16="http://schemas.microsoft.com/office/drawing/2014/main" id="{55968A42-B943-E24E-BC0D-0AA92BD86A9E}"/>
              </a:ext>
            </a:extLst>
          </p:cNvPr>
          <p:cNvSpPr/>
          <p:nvPr/>
        </p:nvSpPr>
        <p:spPr>
          <a:xfrm>
            <a:off x="4924383" y="5357973"/>
            <a:ext cx="2343233" cy="87400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Reduced Debts</a:t>
            </a:r>
          </a:p>
        </p:txBody>
      </p:sp>
      <p:sp>
        <p:nvSpPr>
          <p:cNvPr id="8" name="Rounded Rectangle 7">
            <a:extLst>
              <a:ext uri="{FF2B5EF4-FFF2-40B4-BE49-F238E27FC236}">
                <a16:creationId xmlns:a16="http://schemas.microsoft.com/office/drawing/2014/main" id="{1665F9C3-5971-5B4E-B287-CDDB50F01A8A}"/>
              </a:ext>
            </a:extLst>
          </p:cNvPr>
          <p:cNvSpPr/>
          <p:nvPr/>
        </p:nvSpPr>
        <p:spPr>
          <a:xfrm>
            <a:off x="4924379" y="2429487"/>
            <a:ext cx="2343233" cy="87400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Ease Debt Burden </a:t>
            </a:r>
          </a:p>
        </p:txBody>
      </p:sp>
      <p:sp>
        <p:nvSpPr>
          <p:cNvPr id="10" name="Rounded Rectangle 9">
            <a:extLst>
              <a:ext uri="{FF2B5EF4-FFF2-40B4-BE49-F238E27FC236}">
                <a16:creationId xmlns:a16="http://schemas.microsoft.com/office/drawing/2014/main" id="{AA8CA973-A8C9-1A4A-8869-5077EBE3D717}"/>
              </a:ext>
            </a:extLst>
          </p:cNvPr>
          <p:cNvSpPr/>
          <p:nvPr/>
        </p:nvSpPr>
        <p:spPr>
          <a:xfrm>
            <a:off x="8819325" y="2991995"/>
            <a:ext cx="2343233" cy="874007"/>
          </a:xfrm>
          <a:prstGeom prst="roundRect">
            <a:avLst/>
          </a:prstGeom>
          <a:solidFill>
            <a:srgbClr val="EEB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Get Free Help</a:t>
            </a:r>
          </a:p>
        </p:txBody>
      </p:sp>
      <p:sp>
        <p:nvSpPr>
          <p:cNvPr id="3" name="Down Arrow 2">
            <a:extLst>
              <a:ext uri="{FF2B5EF4-FFF2-40B4-BE49-F238E27FC236}">
                <a16:creationId xmlns:a16="http://schemas.microsoft.com/office/drawing/2014/main" id="{D17D98FB-526D-BE4D-8404-080D65250782}"/>
              </a:ext>
            </a:extLst>
          </p:cNvPr>
          <p:cNvSpPr/>
          <p:nvPr/>
        </p:nvSpPr>
        <p:spPr>
          <a:xfrm rot="18900000">
            <a:off x="3764418" y="3853013"/>
            <a:ext cx="509666" cy="13191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EB6D5854-9CC6-2240-BCB5-707F7E8D66EB}"/>
              </a:ext>
            </a:extLst>
          </p:cNvPr>
          <p:cNvSpPr/>
          <p:nvPr/>
        </p:nvSpPr>
        <p:spPr>
          <a:xfrm rot="2700000">
            <a:off x="7917914" y="3853012"/>
            <a:ext cx="509666" cy="13191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46B502E5-FE63-7142-A904-BD5A64F7971B}"/>
              </a:ext>
            </a:extLst>
          </p:cNvPr>
          <p:cNvSpPr/>
          <p:nvPr/>
        </p:nvSpPr>
        <p:spPr>
          <a:xfrm>
            <a:off x="5841165" y="3470792"/>
            <a:ext cx="509666" cy="533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0D76315B-5FCA-E44F-A45A-92C326FB747A}"/>
              </a:ext>
            </a:extLst>
          </p:cNvPr>
          <p:cNvPicPr>
            <a:picLocks noChangeAspect="1"/>
          </p:cNvPicPr>
          <p:nvPr/>
        </p:nvPicPr>
        <p:blipFill>
          <a:blip r:embed="rId3"/>
          <a:stretch>
            <a:fillRect/>
          </a:stretch>
        </p:blipFill>
        <p:spPr>
          <a:xfrm>
            <a:off x="9172294" y="1989727"/>
            <a:ext cx="1768840" cy="176884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9454ABF5-D354-6A45-BFA4-C94BD7CBC9DF}"/>
              </a:ext>
            </a:extLst>
          </p:cNvPr>
          <p:cNvPicPr>
            <a:picLocks noChangeAspect="1"/>
          </p:cNvPicPr>
          <p:nvPr/>
        </p:nvPicPr>
        <p:blipFill>
          <a:blip r:embed="rId4"/>
          <a:stretch>
            <a:fillRect/>
          </a:stretch>
        </p:blipFill>
        <p:spPr>
          <a:xfrm>
            <a:off x="4924381" y="3754106"/>
            <a:ext cx="2343233" cy="234323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AB41062F-DCB0-5145-BBF6-11112839D9FD}"/>
              </a:ext>
            </a:extLst>
          </p:cNvPr>
          <p:cNvPicPr>
            <a:picLocks noChangeAspect="1"/>
          </p:cNvPicPr>
          <p:nvPr/>
        </p:nvPicPr>
        <p:blipFill>
          <a:blip r:embed="rId5"/>
          <a:stretch>
            <a:fillRect/>
          </a:stretch>
        </p:blipFill>
        <p:spPr>
          <a:xfrm>
            <a:off x="1209941" y="1628988"/>
            <a:ext cx="1982230" cy="1982230"/>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BF233CD0-93E7-AE41-9FD3-6CCABEC0DCEE}"/>
              </a:ext>
            </a:extLst>
          </p:cNvPr>
          <p:cNvPicPr>
            <a:picLocks noChangeAspect="1"/>
          </p:cNvPicPr>
          <p:nvPr/>
        </p:nvPicPr>
        <p:blipFill>
          <a:blip r:embed="rId6"/>
          <a:stretch>
            <a:fillRect/>
          </a:stretch>
        </p:blipFill>
        <p:spPr>
          <a:xfrm>
            <a:off x="5212141" y="1185023"/>
            <a:ext cx="1863686" cy="1863686"/>
          </a:xfrm>
          <a:prstGeom prst="rect">
            <a:avLst/>
          </a:prstGeom>
        </p:spPr>
      </p:pic>
    </p:spTree>
    <p:extLst>
      <p:ext uri="{BB962C8B-B14F-4D97-AF65-F5344CB8AC3E}">
        <p14:creationId xmlns:p14="http://schemas.microsoft.com/office/powerpoint/2010/main" val="42548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3"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E09A-F07B-784B-95A2-9590C62C92B7}"/>
              </a:ext>
            </a:extLst>
          </p:cNvPr>
          <p:cNvSpPr>
            <a:spLocks noGrp="1"/>
          </p:cNvSpPr>
          <p:nvPr>
            <p:ph type="ctrTitle"/>
          </p:nvPr>
        </p:nvSpPr>
        <p:spPr/>
        <p:txBody>
          <a:bodyPr/>
          <a:lstStyle/>
          <a:p>
            <a:r>
              <a:rPr lang="en-US" dirty="0"/>
              <a:t>Make Consistent Payments</a:t>
            </a:r>
          </a:p>
        </p:txBody>
      </p:sp>
    </p:spTree>
    <p:extLst>
      <p:ext uri="{BB962C8B-B14F-4D97-AF65-F5344CB8AC3E}">
        <p14:creationId xmlns:p14="http://schemas.microsoft.com/office/powerpoint/2010/main" val="418869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11;p69">
            <a:extLst>
              <a:ext uri="{FF2B5EF4-FFF2-40B4-BE49-F238E27FC236}">
                <a16:creationId xmlns:a16="http://schemas.microsoft.com/office/drawing/2014/main" id="{8DAB5354-0C41-F341-A384-9222628F7353}"/>
              </a:ext>
            </a:extLst>
          </p:cNvPr>
          <p:cNvSpPr txBox="1">
            <a:spLocks/>
          </p:cNvSpPr>
          <p:nvPr/>
        </p:nvSpPr>
        <p:spPr>
          <a:xfrm>
            <a:off x="758533" y="1702595"/>
            <a:ext cx="7363600" cy="4703023"/>
          </a:xfrm>
          <a:prstGeom prst="rect">
            <a:avLst/>
          </a:prstGeom>
        </p:spPr>
        <p:txBody>
          <a:bodyPr spcFirstLastPara="1" wrap="square" lIns="121900" tIns="60933" rIns="121900" bIns="60933" anchor="t" anchorCtr="0">
            <a:normAutofit/>
          </a:bodyPr>
          <a:lstStyle>
            <a:lvl1pPr marL="342900" indent="-342900" algn="l" defTabSz="914400" rtl="0" eaLnBrk="1" latinLnBrk="0" hangingPunct="1">
              <a:lnSpc>
                <a:spcPct val="100000"/>
              </a:lnSpc>
              <a:spcBef>
                <a:spcPts val="0"/>
              </a:spcBef>
              <a:spcAft>
                <a:spcPts val="500"/>
              </a:spcAft>
              <a:buClrTx/>
              <a:buSzPct val="100000"/>
              <a:buFont typeface="Arial"/>
              <a:buChar char="•"/>
              <a:defRPr lang="en-US" sz="2400" b="0" i="0" kern="1200" baseline="0" dirty="0" smtClean="0">
                <a:solidFill>
                  <a:schemeClr val="tx1"/>
                </a:solidFill>
                <a:latin typeface="+mn-lt"/>
                <a:ea typeface="+mn-ea"/>
                <a:cs typeface="Gill Sans MT"/>
              </a:defRPr>
            </a:lvl1pPr>
            <a:lvl2pPr marL="800100" indent="-342900" algn="l" defTabSz="914400" rtl="0" eaLnBrk="1" latinLnBrk="0" hangingPunct="1">
              <a:lnSpc>
                <a:spcPct val="100000"/>
              </a:lnSpc>
              <a:spcBef>
                <a:spcPts val="0"/>
              </a:spcBef>
              <a:spcAft>
                <a:spcPts val="500"/>
              </a:spcAft>
              <a:buFont typeface="Arial"/>
              <a:buChar char="•"/>
              <a:defRPr lang="en-US" sz="2400" b="0" i="0" kern="1200" baseline="0" dirty="0" smtClean="0">
                <a:solidFill>
                  <a:schemeClr val="tx1"/>
                </a:solidFill>
                <a:latin typeface="+mn-lt"/>
                <a:ea typeface="+mn-ea"/>
                <a:cs typeface="Gill Sans MT"/>
              </a:defRPr>
            </a:lvl2pPr>
            <a:lvl3pPr marL="1257300" indent="-342900" algn="l" defTabSz="914400" rtl="0" eaLnBrk="1" latinLnBrk="0" hangingPunct="1">
              <a:lnSpc>
                <a:spcPct val="100000"/>
              </a:lnSpc>
              <a:spcBef>
                <a:spcPts val="0"/>
              </a:spcBef>
              <a:spcAft>
                <a:spcPts val="500"/>
              </a:spcAft>
              <a:buClrTx/>
              <a:buSzPct val="100000"/>
              <a:buFont typeface="Arial"/>
              <a:buChar char="•"/>
              <a:defRPr lang="en-US" sz="2000" b="0" i="0" kern="1200" baseline="0" dirty="0" smtClean="0">
                <a:solidFill>
                  <a:schemeClr val="tx1"/>
                </a:solidFill>
                <a:latin typeface="+mn-lt"/>
                <a:ea typeface="+mn-ea"/>
                <a:cs typeface="Gill Sans MT"/>
              </a:defRPr>
            </a:lvl3pPr>
            <a:lvl4pPr marL="1714500" indent="-342900" algn="l" defTabSz="914400" rtl="0" eaLnBrk="1" latinLnBrk="0" hangingPunct="1">
              <a:lnSpc>
                <a:spcPct val="100000"/>
              </a:lnSpc>
              <a:spcBef>
                <a:spcPts val="0"/>
              </a:spcBef>
              <a:spcAft>
                <a:spcPts val="500"/>
              </a:spcAft>
              <a:buFont typeface="Arial"/>
              <a:buChar char="•"/>
              <a:defRPr lang="en-US" sz="2000" b="0" i="0" kern="1200" baseline="0" dirty="0" smtClean="0">
                <a:solidFill>
                  <a:schemeClr val="tx1"/>
                </a:solidFill>
                <a:latin typeface="+mn-lt"/>
                <a:ea typeface="+mn-ea"/>
                <a:cs typeface="Gill Sans MT"/>
              </a:defRPr>
            </a:lvl4pPr>
            <a:lvl5pPr marL="2130552" indent="-342900" algn="l" defTabSz="914400" rtl="0" eaLnBrk="1" latinLnBrk="0" hangingPunct="1">
              <a:lnSpc>
                <a:spcPct val="100000"/>
              </a:lnSpc>
              <a:spcBef>
                <a:spcPts val="0"/>
              </a:spcBef>
              <a:spcAft>
                <a:spcPts val="500"/>
              </a:spcAft>
              <a:buSzPct val="100000"/>
              <a:buFont typeface="Arial"/>
              <a:buChar char="•"/>
              <a:tabLst/>
              <a:defRPr lang="en-US" sz="2000" b="0" i="0" kern="1200" baseline="0" dirty="0" smtClean="0">
                <a:solidFill>
                  <a:schemeClr val="tx1"/>
                </a:solidFill>
                <a:latin typeface="+mn-lt"/>
                <a:ea typeface="+mn-ea"/>
                <a:cs typeface="Gill Sans MT"/>
              </a:defRPr>
            </a:lvl5pPr>
            <a:lvl6pPr marL="2507742" indent="-285750" algn="l" defTabSz="914400" rtl="0" eaLnBrk="1" latinLnBrk="0" hangingPunct="1">
              <a:lnSpc>
                <a:spcPct val="100000"/>
              </a:lnSpc>
              <a:spcBef>
                <a:spcPts val="0"/>
              </a:spcBef>
              <a:spcAft>
                <a:spcPts val="500"/>
              </a:spcAft>
              <a:buClrTx/>
              <a:buSzPct val="75000"/>
              <a:buFont typeface="Arial"/>
              <a:buChar char="•"/>
              <a:defRPr lang="en-US" sz="1800" b="0" i="0" kern="1200" baseline="0" dirty="0" smtClean="0">
                <a:solidFill>
                  <a:schemeClr val="tx1"/>
                </a:solidFill>
                <a:latin typeface="+mn-lt"/>
                <a:ea typeface="+mn-ea"/>
                <a:cs typeface="Gill Sans MT"/>
              </a:defRPr>
            </a:lvl6pPr>
            <a:lvl7pPr marL="274320" indent="0" algn="l" defTabSz="914400" rtl="0" eaLnBrk="1" latinLnBrk="0" hangingPunct="1">
              <a:lnSpc>
                <a:spcPct val="100000"/>
              </a:lnSpc>
              <a:spcBef>
                <a:spcPts val="0"/>
              </a:spcBef>
              <a:spcAft>
                <a:spcPts val="300"/>
              </a:spcAft>
              <a:buFont typeface="Arial" panose="020B0604020202020204" pitchFamily="34" charset="0"/>
              <a:buChar char="​"/>
              <a:defRPr sz="1600" b="0" i="0" kern="1200" baseline="0">
                <a:solidFill>
                  <a:schemeClr val="accent1"/>
                </a:solidFill>
                <a:latin typeface="+mn-lt"/>
                <a:ea typeface="+mn-ea"/>
                <a:cs typeface="Gill Sans MT"/>
              </a:defRPr>
            </a:lvl7pPr>
            <a:lvl8pPr marL="475488" indent="-109728" algn="l" defTabSz="914400" rtl="0" eaLnBrk="1" latinLnBrk="0" hangingPunct="1">
              <a:lnSpc>
                <a:spcPct val="100000"/>
              </a:lnSpc>
              <a:spcBef>
                <a:spcPts val="0"/>
              </a:spcBef>
              <a:spcAft>
                <a:spcPts val="300"/>
              </a:spcAft>
              <a:buFont typeface="Arial" panose="020B0604020202020204" pitchFamily="34" charset="0"/>
              <a:buChar char="•"/>
              <a:defRPr sz="1400" b="0" i="0" kern="1200" baseline="0">
                <a:solidFill>
                  <a:schemeClr val="tx1"/>
                </a:solidFill>
                <a:latin typeface="+mn-lt"/>
                <a:ea typeface="+mn-ea"/>
                <a:cs typeface="Gill Sans MT"/>
              </a:defRPr>
            </a:lvl8pPr>
            <a:lvl9pPr marL="475488" indent="0" algn="l" defTabSz="914400" rtl="0" eaLnBrk="1" latinLnBrk="0" hangingPunct="1">
              <a:lnSpc>
                <a:spcPct val="100000"/>
              </a:lnSpc>
              <a:spcBef>
                <a:spcPts val="0"/>
              </a:spcBef>
              <a:spcAft>
                <a:spcPts val="300"/>
              </a:spcAft>
              <a:buFont typeface="Arial" panose="020B0604020202020204" pitchFamily="34" charset="0"/>
              <a:buChar char="​"/>
              <a:defRPr sz="1400" b="0" i="0" kern="1200">
                <a:solidFill>
                  <a:schemeClr val="tx2"/>
                </a:solidFill>
                <a:latin typeface="+mn-lt"/>
                <a:ea typeface="+mn-ea"/>
                <a:cs typeface="Gill Sans MT"/>
              </a:defRPr>
            </a:lvl9pPr>
          </a:lstStyle>
          <a:p>
            <a:pPr marL="101597" indent="0">
              <a:spcAft>
                <a:spcPts val="0"/>
              </a:spcAft>
              <a:buSzPts val="2400"/>
              <a:buNone/>
            </a:pPr>
            <a:endParaRPr lang="en-US" sz="3200" dirty="0">
              <a:latin typeface="Tw Cen MT" panose="020B0602020104020603" pitchFamily="34" charset="77"/>
            </a:endParaRPr>
          </a:p>
          <a:p>
            <a:pPr marL="101597" indent="0">
              <a:spcAft>
                <a:spcPts val="0"/>
              </a:spcAft>
              <a:buSzPts val="2400"/>
              <a:buNone/>
            </a:pPr>
            <a:endParaRPr lang="en-US" sz="3200" dirty="0">
              <a:latin typeface="Tw Cen MT" panose="020B0602020104020603" pitchFamily="34" charset="77"/>
            </a:endParaRPr>
          </a:p>
          <a:p>
            <a:pPr marL="609585" indent="0">
              <a:spcAft>
                <a:spcPts val="0"/>
              </a:spcAft>
              <a:buNone/>
            </a:pPr>
            <a:endParaRPr lang="en-US" sz="3200" dirty="0">
              <a:latin typeface="Tw Cen MT" panose="020B0602020104020603" pitchFamily="34" charset="77"/>
            </a:endParaRPr>
          </a:p>
          <a:p>
            <a:pPr marL="609585" indent="0">
              <a:spcAft>
                <a:spcPts val="0"/>
              </a:spcAft>
              <a:buNone/>
            </a:pPr>
            <a:endParaRPr lang="en-US" sz="3200" dirty="0">
              <a:latin typeface="Tw Cen MT" panose="020B0602020104020603" pitchFamily="34" charset="77"/>
            </a:endParaRPr>
          </a:p>
          <a:p>
            <a:pPr marL="609585" indent="0">
              <a:spcAft>
                <a:spcPts val="0"/>
              </a:spcAft>
              <a:buNone/>
            </a:pPr>
            <a:endParaRPr lang="en-US" sz="3200" dirty="0">
              <a:latin typeface="Tw Cen MT" panose="020B0602020104020603" pitchFamily="34" charset="77"/>
            </a:endParaRPr>
          </a:p>
          <a:p>
            <a:pPr marL="609585" indent="0">
              <a:spcAft>
                <a:spcPts val="0"/>
              </a:spcAft>
              <a:buNone/>
            </a:pPr>
            <a:endParaRPr lang="en-US" sz="3200" dirty="0">
              <a:latin typeface="Tw Cen MT" panose="020B0602020104020603" pitchFamily="34" charset="77"/>
            </a:endParaRPr>
          </a:p>
          <a:p>
            <a:pPr marL="0" indent="0">
              <a:spcAft>
                <a:spcPts val="0"/>
              </a:spcAft>
              <a:buNone/>
            </a:pPr>
            <a:r>
              <a:rPr lang="en-US" sz="3200" i="1" dirty="0">
                <a:latin typeface="Tw Cen MT" panose="020B0602020104020603" pitchFamily="34" charset="77"/>
              </a:rPr>
              <a:t>Please select all that apply on the Zoom poll. Let us know if you are having any trouble.</a:t>
            </a:r>
            <a:endParaRPr lang="en-US" sz="3200" dirty="0">
              <a:latin typeface="Tw Cen MT" panose="020B0602020104020603" pitchFamily="34" charset="77"/>
            </a:endParaRPr>
          </a:p>
        </p:txBody>
      </p:sp>
      <p:sp>
        <p:nvSpPr>
          <p:cNvPr id="2" name="Title 1">
            <a:extLst>
              <a:ext uri="{FF2B5EF4-FFF2-40B4-BE49-F238E27FC236}">
                <a16:creationId xmlns:a16="http://schemas.microsoft.com/office/drawing/2014/main" id="{FDF9E206-3B21-1341-B68E-DD22D4697028}"/>
              </a:ext>
            </a:extLst>
          </p:cNvPr>
          <p:cNvSpPr>
            <a:spLocks noGrp="1"/>
          </p:cNvSpPr>
          <p:nvPr>
            <p:ph type="title"/>
          </p:nvPr>
        </p:nvSpPr>
        <p:spPr/>
        <p:txBody>
          <a:bodyPr>
            <a:normAutofit fontScale="90000"/>
          </a:bodyPr>
          <a:lstStyle/>
          <a:p>
            <a:r>
              <a:rPr lang="en-US" dirty="0"/>
              <a:t>Which types of debt are you interested in tackling?</a:t>
            </a:r>
          </a:p>
        </p:txBody>
      </p:sp>
      <p:pic>
        <p:nvPicPr>
          <p:cNvPr id="6" name="Google Shape;813;p69" descr="Shape&#10;&#10;Description automatically generated with low confidence">
            <a:extLst>
              <a:ext uri="{FF2B5EF4-FFF2-40B4-BE49-F238E27FC236}">
                <a16:creationId xmlns:a16="http://schemas.microsoft.com/office/drawing/2014/main" id="{92B4C3A4-EF97-9241-B423-8276EB82E086}"/>
              </a:ext>
            </a:extLst>
          </p:cNvPr>
          <p:cNvPicPr preferRelativeResize="0"/>
          <p:nvPr/>
        </p:nvPicPr>
        <p:blipFill rotWithShape="1">
          <a:blip r:embed="rId3">
            <a:alphaModFix/>
          </a:blip>
          <a:srcRect/>
          <a:stretch/>
        </p:blipFill>
        <p:spPr>
          <a:xfrm>
            <a:off x="8389345" y="2105367"/>
            <a:ext cx="3409268" cy="3409200"/>
          </a:xfrm>
          <a:prstGeom prst="rect">
            <a:avLst/>
          </a:prstGeom>
          <a:noFill/>
          <a:ln>
            <a:noFill/>
          </a:ln>
        </p:spPr>
      </p:pic>
      <p:sp>
        <p:nvSpPr>
          <p:cNvPr id="7" name="Google Shape;1124;p89">
            <a:extLst>
              <a:ext uri="{FF2B5EF4-FFF2-40B4-BE49-F238E27FC236}">
                <a16:creationId xmlns:a16="http://schemas.microsoft.com/office/drawing/2014/main" id="{3589A4F1-0F94-264E-B157-EA8DDF7AAA26}"/>
              </a:ext>
            </a:extLst>
          </p:cNvPr>
          <p:cNvSpPr/>
          <p:nvPr/>
        </p:nvSpPr>
        <p:spPr>
          <a:xfrm>
            <a:off x="1054042" y="2652330"/>
            <a:ext cx="880185" cy="880185"/>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w Cen MT" panose="020B0602020104020603" pitchFamily="34" charset="77"/>
            </a:endParaRPr>
          </a:p>
        </p:txBody>
      </p:sp>
      <p:sp>
        <p:nvSpPr>
          <p:cNvPr id="8" name="Google Shape;1125;p89">
            <a:extLst>
              <a:ext uri="{FF2B5EF4-FFF2-40B4-BE49-F238E27FC236}">
                <a16:creationId xmlns:a16="http://schemas.microsoft.com/office/drawing/2014/main" id="{E464A90D-19A9-D34D-BB38-624156BA1272}"/>
              </a:ext>
            </a:extLst>
          </p:cNvPr>
          <p:cNvSpPr/>
          <p:nvPr/>
        </p:nvSpPr>
        <p:spPr>
          <a:xfrm>
            <a:off x="3793428" y="2660284"/>
            <a:ext cx="880185" cy="880185"/>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w Cen MT" panose="020B0602020104020603" pitchFamily="34" charset="77"/>
            </a:endParaRPr>
          </a:p>
        </p:txBody>
      </p:sp>
      <p:sp>
        <p:nvSpPr>
          <p:cNvPr id="9" name="Google Shape;1126;p89">
            <a:extLst>
              <a:ext uri="{FF2B5EF4-FFF2-40B4-BE49-F238E27FC236}">
                <a16:creationId xmlns:a16="http://schemas.microsoft.com/office/drawing/2014/main" id="{E9C6E8CC-0708-C44E-BA90-15B60C8141F0}"/>
              </a:ext>
            </a:extLst>
          </p:cNvPr>
          <p:cNvSpPr/>
          <p:nvPr/>
        </p:nvSpPr>
        <p:spPr>
          <a:xfrm>
            <a:off x="2425222" y="2652884"/>
            <a:ext cx="880185" cy="880185"/>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w Cen MT" panose="020B0602020104020603" pitchFamily="34" charset="77"/>
            </a:endParaRPr>
          </a:p>
        </p:txBody>
      </p:sp>
      <p:sp>
        <p:nvSpPr>
          <p:cNvPr id="10" name="Google Shape;1127;p89">
            <a:extLst>
              <a:ext uri="{FF2B5EF4-FFF2-40B4-BE49-F238E27FC236}">
                <a16:creationId xmlns:a16="http://schemas.microsoft.com/office/drawing/2014/main" id="{08A847D2-1501-4A46-917A-C4A5C4C28586}"/>
              </a:ext>
            </a:extLst>
          </p:cNvPr>
          <p:cNvSpPr/>
          <p:nvPr/>
        </p:nvSpPr>
        <p:spPr>
          <a:xfrm>
            <a:off x="6518433" y="2632528"/>
            <a:ext cx="880185" cy="880185"/>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w Cen MT" panose="020B0602020104020603" pitchFamily="34" charset="77"/>
            </a:endParaRPr>
          </a:p>
        </p:txBody>
      </p:sp>
      <p:sp>
        <p:nvSpPr>
          <p:cNvPr id="11" name="Google Shape;1128;p89">
            <a:extLst>
              <a:ext uri="{FF2B5EF4-FFF2-40B4-BE49-F238E27FC236}">
                <a16:creationId xmlns:a16="http://schemas.microsoft.com/office/drawing/2014/main" id="{5307B73E-A035-C24F-AAFE-A8F59F6C7DCA}"/>
              </a:ext>
            </a:extLst>
          </p:cNvPr>
          <p:cNvSpPr/>
          <p:nvPr/>
        </p:nvSpPr>
        <p:spPr>
          <a:xfrm>
            <a:off x="5195366" y="2642030"/>
            <a:ext cx="880185" cy="880185"/>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w Cen MT" panose="020B0602020104020603" pitchFamily="34" charset="77"/>
            </a:endParaRPr>
          </a:p>
        </p:txBody>
      </p:sp>
      <p:sp>
        <p:nvSpPr>
          <p:cNvPr id="12" name="Google Shape;1129;p89">
            <a:extLst>
              <a:ext uri="{FF2B5EF4-FFF2-40B4-BE49-F238E27FC236}">
                <a16:creationId xmlns:a16="http://schemas.microsoft.com/office/drawing/2014/main" id="{22A1F88C-9971-914A-BF67-704A57C2B429}"/>
              </a:ext>
            </a:extLst>
          </p:cNvPr>
          <p:cNvSpPr txBox="1"/>
          <p:nvPr/>
        </p:nvSpPr>
        <p:spPr>
          <a:xfrm>
            <a:off x="758533" y="3561877"/>
            <a:ext cx="1471200" cy="738623"/>
          </a:xfrm>
          <a:prstGeom prst="rect">
            <a:avLst/>
          </a:prstGeom>
          <a:noFill/>
          <a:ln>
            <a:noFill/>
          </a:ln>
        </p:spPr>
        <p:txBody>
          <a:bodyPr spcFirstLastPara="1" wrap="square" lIns="121900" tIns="121900" rIns="121900" bIns="121900" anchor="t" anchorCtr="0">
            <a:spAutoFit/>
          </a:bodyPr>
          <a:lstStyle/>
          <a:p>
            <a:pPr algn="ctr"/>
            <a:r>
              <a:rPr lang="en-US" sz="1600" b="1" dirty="0">
                <a:latin typeface="Tw Cen MT" panose="020B0602020104020603" pitchFamily="34" charset="77"/>
                <a:ea typeface="Twentieth Century"/>
                <a:cs typeface="Twentieth Century"/>
                <a:sym typeface="Twentieth Century"/>
              </a:rPr>
              <a:t>A. CREDIT CARDS</a:t>
            </a:r>
            <a:endParaRPr sz="1600" b="1" dirty="0">
              <a:latin typeface="Tw Cen MT" panose="020B0602020104020603" pitchFamily="34" charset="77"/>
              <a:ea typeface="Twentieth Century"/>
              <a:cs typeface="Twentieth Century"/>
              <a:sym typeface="Twentieth Century"/>
            </a:endParaRPr>
          </a:p>
        </p:txBody>
      </p:sp>
      <p:sp>
        <p:nvSpPr>
          <p:cNvPr id="13" name="Google Shape;1130;p89">
            <a:extLst>
              <a:ext uri="{FF2B5EF4-FFF2-40B4-BE49-F238E27FC236}">
                <a16:creationId xmlns:a16="http://schemas.microsoft.com/office/drawing/2014/main" id="{999BA95F-129F-5341-AD0E-19A97B8AED2A}"/>
              </a:ext>
            </a:extLst>
          </p:cNvPr>
          <p:cNvSpPr txBox="1"/>
          <p:nvPr/>
        </p:nvSpPr>
        <p:spPr>
          <a:xfrm>
            <a:off x="1977912" y="3561878"/>
            <a:ext cx="1774800" cy="738623"/>
          </a:xfrm>
          <a:prstGeom prst="rect">
            <a:avLst/>
          </a:prstGeom>
          <a:noFill/>
          <a:ln>
            <a:noFill/>
          </a:ln>
        </p:spPr>
        <p:txBody>
          <a:bodyPr spcFirstLastPara="1" wrap="square" lIns="121900" tIns="121900" rIns="121900" bIns="121900" anchor="t" anchorCtr="0">
            <a:spAutoFit/>
          </a:bodyPr>
          <a:lstStyle/>
          <a:p>
            <a:pPr algn="ctr"/>
            <a:r>
              <a:rPr lang="en-US" sz="1600" b="1" dirty="0">
                <a:latin typeface="Tw Cen MT" panose="020B0602020104020603" pitchFamily="34" charset="77"/>
                <a:ea typeface="Twentieth Century"/>
                <a:cs typeface="Twentieth Century"/>
                <a:sym typeface="Twentieth Century"/>
              </a:rPr>
              <a:t>B. PERSONAL LOANS</a:t>
            </a:r>
            <a:endParaRPr sz="1600" b="1" dirty="0">
              <a:latin typeface="Tw Cen MT" panose="020B0602020104020603" pitchFamily="34" charset="77"/>
              <a:ea typeface="Twentieth Century"/>
              <a:cs typeface="Twentieth Century"/>
              <a:sym typeface="Twentieth Century"/>
            </a:endParaRPr>
          </a:p>
        </p:txBody>
      </p:sp>
      <p:sp>
        <p:nvSpPr>
          <p:cNvPr id="14" name="Google Shape;1131;p89">
            <a:extLst>
              <a:ext uri="{FF2B5EF4-FFF2-40B4-BE49-F238E27FC236}">
                <a16:creationId xmlns:a16="http://schemas.microsoft.com/office/drawing/2014/main" id="{49FCA551-BE7F-C24A-8E6B-F86CC78C66F2}"/>
              </a:ext>
            </a:extLst>
          </p:cNvPr>
          <p:cNvSpPr txBox="1"/>
          <p:nvPr/>
        </p:nvSpPr>
        <p:spPr>
          <a:xfrm>
            <a:off x="3425315" y="3554938"/>
            <a:ext cx="1616408" cy="738623"/>
          </a:xfrm>
          <a:prstGeom prst="rect">
            <a:avLst/>
          </a:prstGeom>
          <a:noFill/>
          <a:ln>
            <a:noFill/>
          </a:ln>
        </p:spPr>
        <p:txBody>
          <a:bodyPr spcFirstLastPara="1" wrap="square" lIns="121900" tIns="121900" rIns="121900" bIns="121900" anchor="t" anchorCtr="0">
            <a:spAutoFit/>
          </a:bodyPr>
          <a:lstStyle/>
          <a:p>
            <a:pPr algn="ctr"/>
            <a:r>
              <a:rPr lang="en-US" sz="1600" b="1" dirty="0">
                <a:latin typeface="Tw Cen MT" panose="020B0602020104020603" pitchFamily="34" charset="77"/>
                <a:ea typeface="Twentieth Century"/>
                <a:cs typeface="Twentieth Century"/>
                <a:sym typeface="Twentieth Century"/>
              </a:rPr>
              <a:t>C. AUTO OR HOME LOANS</a:t>
            </a:r>
            <a:endParaRPr sz="1600" b="1" dirty="0">
              <a:latin typeface="Tw Cen MT" panose="020B0602020104020603" pitchFamily="34" charset="77"/>
              <a:ea typeface="Twentieth Century"/>
              <a:cs typeface="Twentieth Century"/>
              <a:sym typeface="Twentieth Century"/>
            </a:endParaRPr>
          </a:p>
        </p:txBody>
      </p:sp>
      <p:sp>
        <p:nvSpPr>
          <p:cNvPr id="15" name="Google Shape;1132;p89">
            <a:extLst>
              <a:ext uri="{FF2B5EF4-FFF2-40B4-BE49-F238E27FC236}">
                <a16:creationId xmlns:a16="http://schemas.microsoft.com/office/drawing/2014/main" id="{607B5371-AC93-AC43-B9FB-E0EB45E6FE9C}"/>
              </a:ext>
            </a:extLst>
          </p:cNvPr>
          <p:cNvSpPr txBox="1"/>
          <p:nvPr/>
        </p:nvSpPr>
        <p:spPr>
          <a:xfrm>
            <a:off x="4701227" y="3541999"/>
            <a:ext cx="1774800" cy="738623"/>
          </a:xfrm>
          <a:prstGeom prst="rect">
            <a:avLst/>
          </a:prstGeom>
          <a:noFill/>
          <a:ln>
            <a:noFill/>
          </a:ln>
        </p:spPr>
        <p:txBody>
          <a:bodyPr spcFirstLastPara="1" wrap="square" lIns="121900" tIns="121900" rIns="121900" bIns="121900" anchor="t" anchorCtr="0">
            <a:spAutoFit/>
          </a:bodyPr>
          <a:lstStyle/>
          <a:p>
            <a:pPr algn="ctr"/>
            <a:r>
              <a:rPr lang="en-US" sz="1600" b="1" dirty="0">
                <a:latin typeface="Tw Cen MT" panose="020B0602020104020603" pitchFamily="34" charset="77"/>
                <a:ea typeface="Twentieth Century"/>
                <a:cs typeface="Twentieth Century"/>
                <a:sym typeface="Twentieth Century"/>
              </a:rPr>
              <a:t>D. STUDENT LOANS</a:t>
            </a:r>
            <a:endParaRPr sz="1600" b="1" dirty="0">
              <a:latin typeface="Tw Cen MT" panose="020B0602020104020603" pitchFamily="34" charset="77"/>
              <a:ea typeface="Twentieth Century"/>
              <a:cs typeface="Twentieth Century"/>
              <a:sym typeface="Twentieth Century"/>
            </a:endParaRPr>
          </a:p>
        </p:txBody>
      </p:sp>
      <p:sp>
        <p:nvSpPr>
          <p:cNvPr id="16" name="Google Shape;1133;p89">
            <a:extLst>
              <a:ext uri="{FF2B5EF4-FFF2-40B4-BE49-F238E27FC236}">
                <a16:creationId xmlns:a16="http://schemas.microsoft.com/office/drawing/2014/main" id="{6D036959-968B-8741-83B7-070D005BA6C2}"/>
              </a:ext>
            </a:extLst>
          </p:cNvPr>
          <p:cNvSpPr txBox="1"/>
          <p:nvPr/>
        </p:nvSpPr>
        <p:spPr>
          <a:xfrm>
            <a:off x="6159500" y="3544352"/>
            <a:ext cx="1604800" cy="738623"/>
          </a:xfrm>
          <a:prstGeom prst="rect">
            <a:avLst/>
          </a:prstGeom>
          <a:noFill/>
          <a:ln>
            <a:noFill/>
          </a:ln>
        </p:spPr>
        <p:txBody>
          <a:bodyPr spcFirstLastPara="1" wrap="square" lIns="121900" tIns="121900" rIns="121900" bIns="121900" anchor="t" anchorCtr="0">
            <a:spAutoFit/>
          </a:bodyPr>
          <a:lstStyle/>
          <a:p>
            <a:pPr algn="ctr"/>
            <a:r>
              <a:rPr lang="en-US" sz="1600" b="1" dirty="0">
                <a:latin typeface="Tw Cen MT" panose="020B0602020104020603" pitchFamily="34" charset="77"/>
                <a:ea typeface="Twentieth Century"/>
                <a:cs typeface="Twentieth Century"/>
                <a:sym typeface="Twentieth Century"/>
              </a:rPr>
              <a:t>E. MEDICAL DEBT</a:t>
            </a:r>
            <a:endParaRPr sz="1600" b="1" dirty="0">
              <a:latin typeface="Tw Cen MT" panose="020B0602020104020603" pitchFamily="34" charset="77"/>
              <a:ea typeface="Twentieth Century"/>
              <a:cs typeface="Twentieth Century"/>
              <a:sym typeface="Twentieth Century"/>
            </a:endParaRPr>
          </a:p>
        </p:txBody>
      </p:sp>
      <p:pic>
        <p:nvPicPr>
          <p:cNvPr id="17" name="Google Shape;1134;p89" descr="Credit card with solid fill">
            <a:extLst>
              <a:ext uri="{FF2B5EF4-FFF2-40B4-BE49-F238E27FC236}">
                <a16:creationId xmlns:a16="http://schemas.microsoft.com/office/drawing/2014/main" id="{2FBD3282-8F62-9240-B197-C7394062445C}"/>
              </a:ext>
            </a:extLst>
          </p:cNvPr>
          <p:cNvPicPr preferRelativeResize="0"/>
          <p:nvPr/>
        </p:nvPicPr>
        <p:blipFill rotWithShape="1">
          <a:blip r:embed="rId4">
            <a:alphaModFix/>
          </a:blip>
          <a:srcRect/>
          <a:stretch/>
        </p:blipFill>
        <p:spPr>
          <a:xfrm>
            <a:off x="1111395" y="2711988"/>
            <a:ext cx="765477" cy="765477"/>
          </a:xfrm>
          <a:prstGeom prst="rect">
            <a:avLst/>
          </a:prstGeom>
          <a:noFill/>
          <a:ln>
            <a:noFill/>
          </a:ln>
        </p:spPr>
      </p:pic>
      <p:pic>
        <p:nvPicPr>
          <p:cNvPr id="18" name="Google Shape;1135;p89">
            <a:extLst>
              <a:ext uri="{FF2B5EF4-FFF2-40B4-BE49-F238E27FC236}">
                <a16:creationId xmlns:a16="http://schemas.microsoft.com/office/drawing/2014/main" id="{4289CC13-9A80-8944-864D-FED53F2A83F7}"/>
              </a:ext>
            </a:extLst>
          </p:cNvPr>
          <p:cNvPicPr preferRelativeResize="0"/>
          <p:nvPr/>
        </p:nvPicPr>
        <p:blipFill>
          <a:blip r:embed="rId5">
            <a:alphaModFix/>
          </a:blip>
          <a:stretch>
            <a:fillRect/>
          </a:stretch>
        </p:blipFill>
        <p:spPr>
          <a:xfrm>
            <a:off x="6469276" y="2583359"/>
            <a:ext cx="978496" cy="978519"/>
          </a:xfrm>
          <a:prstGeom prst="rect">
            <a:avLst/>
          </a:prstGeom>
          <a:noFill/>
          <a:ln>
            <a:noFill/>
          </a:ln>
        </p:spPr>
      </p:pic>
      <p:pic>
        <p:nvPicPr>
          <p:cNvPr id="19" name="Google Shape;1136;p89">
            <a:extLst>
              <a:ext uri="{FF2B5EF4-FFF2-40B4-BE49-F238E27FC236}">
                <a16:creationId xmlns:a16="http://schemas.microsoft.com/office/drawing/2014/main" id="{70230A4A-9B97-2B41-9A66-C1E9841ED47F}"/>
              </a:ext>
            </a:extLst>
          </p:cNvPr>
          <p:cNvPicPr preferRelativeResize="0"/>
          <p:nvPr/>
        </p:nvPicPr>
        <p:blipFill>
          <a:blip r:embed="rId6">
            <a:alphaModFix/>
          </a:blip>
          <a:stretch>
            <a:fillRect/>
          </a:stretch>
        </p:blipFill>
        <p:spPr>
          <a:xfrm>
            <a:off x="3799815" y="2675043"/>
            <a:ext cx="868095" cy="877824"/>
          </a:xfrm>
          <a:prstGeom prst="rect">
            <a:avLst/>
          </a:prstGeom>
          <a:noFill/>
          <a:ln>
            <a:noFill/>
          </a:ln>
        </p:spPr>
      </p:pic>
      <p:pic>
        <p:nvPicPr>
          <p:cNvPr id="20" name="Google Shape;1137;p89">
            <a:extLst>
              <a:ext uri="{FF2B5EF4-FFF2-40B4-BE49-F238E27FC236}">
                <a16:creationId xmlns:a16="http://schemas.microsoft.com/office/drawing/2014/main" id="{2DF6154A-CD1A-0B45-A814-EC73C42A31C7}"/>
              </a:ext>
            </a:extLst>
          </p:cNvPr>
          <p:cNvPicPr preferRelativeResize="0"/>
          <p:nvPr/>
        </p:nvPicPr>
        <p:blipFill>
          <a:blip r:embed="rId7">
            <a:alphaModFix/>
          </a:blip>
          <a:stretch>
            <a:fillRect/>
          </a:stretch>
        </p:blipFill>
        <p:spPr>
          <a:xfrm>
            <a:off x="5039422" y="2483927"/>
            <a:ext cx="1188108" cy="1188108"/>
          </a:xfrm>
          <a:prstGeom prst="rect">
            <a:avLst/>
          </a:prstGeom>
          <a:noFill/>
          <a:ln>
            <a:noFill/>
          </a:ln>
        </p:spPr>
      </p:pic>
      <p:pic>
        <p:nvPicPr>
          <p:cNvPr id="21" name="Google Shape;1138;p89">
            <a:extLst>
              <a:ext uri="{FF2B5EF4-FFF2-40B4-BE49-F238E27FC236}">
                <a16:creationId xmlns:a16="http://schemas.microsoft.com/office/drawing/2014/main" id="{D562F4AC-83E7-4648-8A73-90B8F12A9B49}"/>
              </a:ext>
            </a:extLst>
          </p:cNvPr>
          <p:cNvPicPr preferRelativeResize="0"/>
          <p:nvPr/>
        </p:nvPicPr>
        <p:blipFill>
          <a:blip r:embed="rId8">
            <a:alphaModFix/>
          </a:blip>
          <a:stretch>
            <a:fillRect/>
          </a:stretch>
        </p:blipFill>
        <p:spPr>
          <a:xfrm>
            <a:off x="2343165" y="2595309"/>
            <a:ext cx="1044297" cy="1044297"/>
          </a:xfrm>
          <a:prstGeom prst="rect">
            <a:avLst/>
          </a:prstGeom>
          <a:noFill/>
          <a:ln>
            <a:noFill/>
          </a:ln>
        </p:spPr>
      </p:pic>
      <p:sp>
        <p:nvSpPr>
          <p:cNvPr id="25" name="TextBox 24">
            <a:extLst>
              <a:ext uri="{FF2B5EF4-FFF2-40B4-BE49-F238E27FC236}">
                <a16:creationId xmlns:a16="http://schemas.microsoft.com/office/drawing/2014/main" id="{C2FABBDA-252E-0D4B-9F92-21EF25DF05C3}"/>
              </a:ext>
            </a:extLst>
          </p:cNvPr>
          <p:cNvSpPr txBox="1"/>
          <p:nvPr/>
        </p:nvSpPr>
        <p:spPr>
          <a:xfrm>
            <a:off x="328448" y="6540242"/>
            <a:ext cx="5602816" cy="307777"/>
          </a:xfrm>
          <a:prstGeom prst="rect">
            <a:avLst/>
          </a:prstGeom>
          <a:noFill/>
        </p:spPr>
        <p:txBody>
          <a:bodyPr wrap="none" rtlCol="0">
            <a:spAutoFit/>
          </a:bodyPr>
          <a:lstStyle/>
          <a:p>
            <a:r>
              <a:rPr lang="en-US" sz="1400" b="1" dirty="0">
                <a:solidFill>
                  <a:schemeClr val="accent5"/>
                </a:solidFill>
              </a:rPr>
              <a:t>Make consistent payment</a:t>
            </a:r>
            <a:r>
              <a:rPr lang="en-US" sz="1400" dirty="0"/>
              <a:t>   </a:t>
            </a:r>
            <a:r>
              <a:rPr lang="en-US" sz="1400" dirty="0">
                <a:solidFill>
                  <a:schemeClr val="accent3"/>
                </a:solidFill>
              </a:rPr>
              <a:t>●   Ease debt burden   ●   Get free help</a:t>
            </a:r>
          </a:p>
        </p:txBody>
      </p:sp>
    </p:spTree>
    <p:extLst>
      <p:ext uri="{BB962C8B-B14F-4D97-AF65-F5344CB8AC3E}">
        <p14:creationId xmlns:p14="http://schemas.microsoft.com/office/powerpoint/2010/main" val="3868122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4" name="TextBox 3">
            <a:extLst>
              <a:ext uri="{FF2B5EF4-FFF2-40B4-BE49-F238E27FC236}">
                <a16:creationId xmlns:a16="http://schemas.microsoft.com/office/drawing/2014/main" id="{694B5581-A307-4844-AE1D-77D937642637}"/>
              </a:ext>
            </a:extLst>
          </p:cNvPr>
          <p:cNvSpPr txBox="1"/>
          <p:nvPr/>
        </p:nvSpPr>
        <p:spPr>
          <a:xfrm>
            <a:off x="838200" y="1929581"/>
            <a:ext cx="10835640" cy="4283160"/>
          </a:xfrm>
          <a:prstGeom prst="rect">
            <a:avLst/>
          </a:prstGeom>
          <a:noFill/>
        </p:spPr>
        <p:txBody>
          <a:bodyPr wrap="square" rtlCol="0">
            <a:spAutoFit/>
          </a:bodyPr>
          <a:lstStyle/>
          <a:p>
            <a:pPr>
              <a:spcAft>
                <a:spcPts val="1067"/>
              </a:spcAft>
            </a:pPr>
            <a:r>
              <a:rPr lang="en-US" sz="3733" b="1" dirty="0">
                <a:solidFill>
                  <a:schemeClr val="accent5"/>
                </a:solidFill>
              </a:rPr>
              <a:t>What is most important to you…</a:t>
            </a:r>
            <a:endParaRPr lang="en-US" sz="3733" b="1" dirty="0">
              <a:solidFill>
                <a:schemeClr val="accent5"/>
              </a:solidFill>
              <a:latin typeface="Tw Cen MT" panose="020B0602020104020603" pitchFamily="34" charset="77"/>
              <a:sym typeface="Twentieth Century"/>
            </a:endParaRPr>
          </a:p>
          <a:p>
            <a:pPr marL="609585" indent="-609585">
              <a:spcAft>
                <a:spcPts val="1067"/>
              </a:spcAft>
              <a:buFont typeface="+mj-lt"/>
              <a:buAutoNum type="alphaUcPeriod"/>
            </a:pPr>
            <a:r>
              <a:rPr lang="en-US" sz="3200" dirty="0">
                <a:solidFill>
                  <a:schemeClr val="dk1"/>
                </a:solidFill>
                <a:latin typeface="Tw Cen MT" panose="020B0602020104020603" pitchFamily="34" charset="77"/>
                <a:sym typeface="Twentieth Century"/>
              </a:rPr>
              <a:t>Reducing the cost of your debt</a:t>
            </a:r>
          </a:p>
          <a:p>
            <a:pPr marL="609585" indent="-609585">
              <a:spcAft>
                <a:spcPts val="1067"/>
              </a:spcAft>
              <a:buFont typeface="+mj-lt"/>
              <a:buAutoNum type="alphaUcPeriod"/>
            </a:pPr>
            <a:r>
              <a:rPr lang="en-US" sz="3200" dirty="0">
                <a:solidFill>
                  <a:schemeClr val="dk1"/>
                </a:solidFill>
                <a:latin typeface="Tw Cen MT" panose="020B0602020104020603" pitchFamily="34" charset="77"/>
                <a:sym typeface="Twentieth Century"/>
              </a:rPr>
              <a:t>Reducing the number of debts you hold</a:t>
            </a:r>
          </a:p>
          <a:p>
            <a:pPr marL="609585" indent="-609585">
              <a:spcAft>
                <a:spcPts val="1067"/>
              </a:spcAft>
              <a:buFont typeface="+mj-lt"/>
              <a:buAutoNum type="alphaUcPeriod"/>
            </a:pPr>
            <a:r>
              <a:rPr lang="en-US" sz="3200" dirty="0">
                <a:solidFill>
                  <a:schemeClr val="dk1"/>
                </a:solidFill>
                <a:latin typeface="Tw Cen MT" panose="020B0602020104020603" pitchFamily="34" charset="77"/>
                <a:sym typeface="Twentieth Century"/>
              </a:rPr>
              <a:t>Reducing your risk of property loss</a:t>
            </a:r>
          </a:p>
          <a:p>
            <a:pPr marL="609585" indent="-609585">
              <a:spcAft>
                <a:spcPts val="1067"/>
              </a:spcAft>
              <a:buFont typeface="+mj-lt"/>
              <a:buAutoNum type="alphaUcPeriod"/>
            </a:pPr>
            <a:r>
              <a:rPr lang="en-US" sz="3200" dirty="0">
                <a:solidFill>
                  <a:schemeClr val="dk1"/>
                </a:solidFill>
                <a:latin typeface="Tw Cen MT" panose="020B0602020104020603" pitchFamily="34" charset="77"/>
                <a:sym typeface="Twentieth Century"/>
              </a:rPr>
              <a:t>Something else</a:t>
            </a:r>
          </a:p>
          <a:p>
            <a:pPr>
              <a:spcAft>
                <a:spcPts val="1067"/>
              </a:spcAft>
            </a:pPr>
            <a:endParaRPr lang="en-US" sz="1000" dirty="0">
              <a:solidFill>
                <a:schemeClr val="dk1"/>
              </a:solidFill>
              <a:latin typeface="Tw Cen MT" panose="020B0602020104020603" pitchFamily="34" charset="77"/>
              <a:sym typeface="Twentieth Century"/>
            </a:endParaRPr>
          </a:p>
          <a:p>
            <a:pPr>
              <a:spcAft>
                <a:spcPts val="1067"/>
              </a:spcAft>
            </a:pPr>
            <a:r>
              <a:rPr lang="en-US" sz="3200" i="1" dirty="0">
                <a:solidFill>
                  <a:schemeClr val="dk1"/>
                </a:solidFill>
                <a:latin typeface="Tw Cen MT" panose="020B0602020104020603" pitchFamily="34" charset="77"/>
                <a:sym typeface="Twentieth Century"/>
              </a:rPr>
              <a:t>Choose your response in the poll.</a:t>
            </a:r>
          </a:p>
        </p:txBody>
      </p:sp>
      <p:sp>
        <p:nvSpPr>
          <p:cNvPr id="5" name="Title 4">
            <a:extLst>
              <a:ext uri="{FF2B5EF4-FFF2-40B4-BE49-F238E27FC236}">
                <a16:creationId xmlns:a16="http://schemas.microsoft.com/office/drawing/2014/main" id="{57F75FD3-2975-0F41-9B20-2908756140F1}"/>
              </a:ext>
            </a:extLst>
          </p:cNvPr>
          <p:cNvSpPr>
            <a:spLocks noGrp="1"/>
          </p:cNvSpPr>
          <p:nvPr>
            <p:ph type="title"/>
          </p:nvPr>
        </p:nvSpPr>
        <p:spPr/>
        <p:txBody>
          <a:bodyPr>
            <a:normAutofit fontScale="90000"/>
          </a:bodyPr>
          <a:lstStyle/>
          <a:p>
            <a:r>
              <a:rPr lang="en-US" dirty="0"/>
              <a:t>With multiple debts, prioritize one based on your goals</a:t>
            </a:r>
          </a:p>
        </p:txBody>
      </p:sp>
      <p:sp>
        <p:nvSpPr>
          <p:cNvPr id="6" name="TextBox 5">
            <a:extLst>
              <a:ext uri="{FF2B5EF4-FFF2-40B4-BE49-F238E27FC236}">
                <a16:creationId xmlns:a16="http://schemas.microsoft.com/office/drawing/2014/main" id="{CFDB6335-9530-2D4B-B407-4D771DD4A0D7}"/>
              </a:ext>
            </a:extLst>
          </p:cNvPr>
          <p:cNvSpPr txBox="1"/>
          <p:nvPr/>
        </p:nvSpPr>
        <p:spPr>
          <a:xfrm>
            <a:off x="328448" y="6540242"/>
            <a:ext cx="5602816" cy="307777"/>
          </a:xfrm>
          <a:prstGeom prst="rect">
            <a:avLst/>
          </a:prstGeom>
          <a:noFill/>
        </p:spPr>
        <p:txBody>
          <a:bodyPr wrap="none" rtlCol="0">
            <a:spAutoFit/>
          </a:bodyPr>
          <a:lstStyle/>
          <a:p>
            <a:r>
              <a:rPr lang="en-US" sz="1400" b="1" dirty="0">
                <a:solidFill>
                  <a:schemeClr val="accent5"/>
                </a:solidFill>
              </a:rPr>
              <a:t>Make consistent payment</a:t>
            </a:r>
            <a:r>
              <a:rPr lang="en-US" sz="1400" dirty="0"/>
              <a:t>   </a:t>
            </a:r>
            <a:r>
              <a:rPr lang="en-US" sz="1400" dirty="0">
                <a:solidFill>
                  <a:schemeClr val="accent3"/>
                </a:solidFill>
              </a:rPr>
              <a:t>●   Ease debt burden   ●   Get free help</a:t>
            </a:r>
          </a:p>
        </p:txBody>
      </p:sp>
    </p:spTree>
    <p:extLst>
      <p:ext uri="{BB962C8B-B14F-4D97-AF65-F5344CB8AC3E}">
        <p14:creationId xmlns:p14="http://schemas.microsoft.com/office/powerpoint/2010/main" val="11595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a:bodyPr>
          <a:lstStyle/>
          <a:p>
            <a:r>
              <a:rPr lang="en-US" dirty="0"/>
              <a:t>Organizing payments is key</a:t>
            </a:r>
          </a:p>
        </p:txBody>
      </p:sp>
      <p:sp>
        <p:nvSpPr>
          <p:cNvPr id="13" name="Text Placeholder 1">
            <a:extLst>
              <a:ext uri="{FF2B5EF4-FFF2-40B4-BE49-F238E27FC236}">
                <a16:creationId xmlns:a16="http://schemas.microsoft.com/office/drawing/2014/main" id="{80095310-7A07-5549-8C72-673CF3D50675}"/>
              </a:ext>
            </a:extLst>
          </p:cNvPr>
          <p:cNvSpPr txBox="1">
            <a:spLocks/>
          </p:cNvSpPr>
          <p:nvPr/>
        </p:nvSpPr>
        <p:spPr>
          <a:xfrm>
            <a:off x="3472844" y="3866000"/>
            <a:ext cx="8207089" cy="2399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457200">
              <a:lnSpc>
                <a:spcPct val="150000"/>
              </a:lnSpc>
              <a:buFont typeface="+mj-lt"/>
              <a:buAutoNum type="arabicPeriod"/>
            </a:pPr>
            <a:r>
              <a:rPr lang="en-US" sz="2400" dirty="0">
                <a:latin typeface="Tw Cen MT" panose="020B0602020104020603" pitchFamily="34" charset="77"/>
              </a:rPr>
              <a:t>Make minimum or monthly payments on all debts</a:t>
            </a:r>
          </a:p>
        </p:txBody>
      </p:sp>
      <p:sp>
        <p:nvSpPr>
          <p:cNvPr id="22" name="Rounded Rectangle 21">
            <a:extLst>
              <a:ext uri="{FF2B5EF4-FFF2-40B4-BE49-F238E27FC236}">
                <a16:creationId xmlns:a16="http://schemas.microsoft.com/office/drawing/2014/main" id="{8F8D7655-B230-CF4D-BC6E-4DECC990657F}"/>
              </a:ext>
            </a:extLst>
          </p:cNvPr>
          <p:cNvSpPr/>
          <p:nvPr/>
        </p:nvSpPr>
        <p:spPr>
          <a:xfrm>
            <a:off x="9594353"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$200</a:t>
            </a:r>
          </a:p>
        </p:txBody>
      </p:sp>
      <p:sp>
        <p:nvSpPr>
          <p:cNvPr id="23" name="Rounded Rectangle 22">
            <a:extLst>
              <a:ext uri="{FF2B5EF4-FFF2-40B4-BE49-F238E27FC236}">
                <a16:creationId xmlns:a16="http://schemas.microsoft.com/office/drawing/2014/main" id="{D217EB20-4083-BE42-870F-BBE23566DC69}"/>
              </a:ext>
            </a:extLst>
          </p:cNvPr>
          <p:cNvSpPr/>
          <p:nvPr/>
        </p:nvSpPr>
        <p:spPr>
          <a:xfrm>
            <a:off x="4250589"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$100</a:t>
            </a:r>
          </a:p>
        </p:txBody>
      </p:sp>
      <p:sp>
        <p:nvSpPr>
          <p:cNvPr id="24" name="Rounded Rectangle 23">
            <a:extLst>
              <a:ext uri="{FF2B5EF4-FFF2-40B4-BE49-F238E27FC236}">
                <a16:creationId xmlns:a16="http://schemas.microsoft.com/office/drawing/2014/main" id="{A8ADA2FB-74A1-194E-A14B-2BBF97A48CAD}"/>
              </a:ext>
            </a:extLst>
          </p:cNvPr>
          <p:cNvSpPr/>
          <p:nvPr/>
        </p:nvSpPr>
        <p:spPr>
          <a:xfrm>
            <a:off x="6922471"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$50</a:t>
            </a:r>
          </a:p>
        </p:txBody>
      </p:sp>
      <p:sp>
        <p:nvSpPr>
          <p:cNvPr id="25" name="TextBox 24">
            <a:extLst>
              <a:ext uri="{FF2B5EF4-FFF2-40B4-BE49-F238E27FC236}">
                <a16:creationId xmlns:a16="http://schemas.microsoft.com/office/drawing/2014/main" id="{22C05550-667F-D741-AD52-6D335F0E2CF0}"/>
              </a:ext>
            </a:extLst>
          </p:cNvPr>
          <p:cNvSpPr txBox="1"/>
          <p:nvPr/>
        </p:nvSpPr>
        <p:spPr>
          <a:xfrm>
            <a:off x="6655184" y="2452897"/>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dirty="0"/>
              <a:t>Credit Card #2</a:t>
            </a:r>
          </a:p>
        </p:txBody>
      </p:sp>
      <p:sp>
        <p:nvSpPr>
          <p:cNvPr id="26" name="TextBox 25">
            <a:extLst>
              <a:ext uri="{FF2B5EF4-FFF2-40B4-BE49-F238E27FC236}">
                <a16:creationId xmlns:a16="http://schemas.microsoft.com/office/drawing/2014/main" id="{79399209-F3EB-5447-B6B7-048E1EFE6EC5}"/>
              </a:ext>
            </a:extLst>
          </p:cNvPr>
          <p:cNvSpPr txBox="1"/>
          <p:nvPr/>
        </p:nvSpPr>
        <p:spPr>
          <a:xfrm>
            <a:off x="3983302" y="2461125"/>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dirty="0"/>
              <a:t>Credit Card #1</a:t>
            </a:r>
          </a:p>
        </p:txBody>
      </p:sp>
      <p:pic>
        <p:nvPicPr>
          <p:cNvPr id="31" name="Picture 30" descr="Shape&#10;&#10;Description automatically generated with low confidence">
            <a:extLst>
              <a:ext uri="{FF2B5EF4-FFF2-40B4-BE49-F238E27FC236}">
                <a16:creationId xmlns:a16="http://schemas.microsoft.com/office/drawing/2014/main" id="{E6FF6F9A-0AF8-4747-8BB1-FA0973DAF097}"/>
              </a:ext>
            </a:extLst>
          </p:cNvPr>
          <p:cNvPicPr>
            <a:picLocks noChangeAspect="1"/>
          </p:cNvPicPr>
          <p:nvPr/>
        </p:nvPicPr>
        <p:blipFill>
          <a:blip r:embed="rId3"/>
          <a:stretch>
            <a:fillRect/>
          </a:stretch>
        </p:blipFill>
        <p:spPr>
          <a:xfrm>
            <a:off x="107777" y="2035893"/>
            <a:ext cx="3983302" cy="3983302"/>
          </a:xfrm>
          <a:prstGeom prst="rect">
            <a:avLst/>
          </a:prstGeom>
        </p:spPr>
      </p:pic>
      <p:sp>
        <p:nvSpPr>
          <p:cNvPr id="27" name="TextBox 26">
            <a:extLst>
              <a:ext uri="{FF2B5EF4-FFF2-40B4-BE49-F238E27FC236}">
                <a16:creationId xmlns:a16="http://schemas.microsoft.com/office/drawing/2014/main" id="{B30F4303-DE9E-244C-9AE3-9ABC1274229C}"/>
              </a:ext>
            </a:extLst>
          </p:cNvPr>
          <p:cNvSpPr txBox="1"/>
          <p:nvPr/>
        </p:nvSpPr>
        <p:spPr>
          <a:xfrm>
            <a:off x="9327066" y="2461125"/>
            <a:ext cx="1772528" cy="369332"/>
          </a:xfrm>
          <a:prstGeom prst="rect">
            <a:avLst/>
          </a:prstGeom>
          <a:solidFill>
            <a:schemeClr val="accent2">
              <a:lumMod val="60000"/>
              <a:lumOff val="40000"/>
            </a:schemeClr>
          </a:solidFill>
          <a:ln w="38100">
            <a:solidFill>
              <a:schemeClr val="tx2"/>
            </a:solidFill>
          </a:ln>
        </p:spPr>
        <p:txBody>
          <a:bodyPr wrap="square" rtlCol="0">
            <a:spAutoFit/>
          </a:bodyPr>
          <a:lstStyle/>
          <a:p>
            <a:pPr algn="ctr">
              <a:spcAft>
                <a:spcPts val="800"/>
              </a:spcAft>
            </a:pPr>
            <a:r>
              <a:rPr lang="en-US" dirty="0"/>
              <a:t>Student Debt</a:t>
            </a:r>
          </a:p>
        </p:txBody>
      </p:sp>
      <p:sp>
        <p:nvSpPr>
          <p:cNvPr id="17" name="Rounded Rectangle 16">
            <a:extLst>
              <a:ext uri="{FF2B5EF4-FFF2-40B4-BE49-F238E27FC236}">
                <a16:creationId xmlns:a16="http://schemas.microsoft.com/office/drawing/2014/main" id="{DB9003EB-0941-AD4C-ADB9-BC011BE59FAD}"/>
              </a:ext>
            </a:extLst>
          </p:cNvPr>
          <p:cNvSpPr/>
          <p:nvPr/>
        </p:nvSpPr>
        <p:spPr>
          <a:xfrm>
            <a:off x="726011" y="5343947"/>
            <a:ext cx="2746833" cy="53495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Payment Budget: $350 </a:t>
            </a:r>
          </a:p>
        </p:txBody>
      </p:sp>
      <p:sp>
        <p:nvSpPr>
          <p:cNvPr id="18" name="TextBox 17">
            <a:extLst>
              <a:ext uri="{FF2B5EF4-FFF2-40B4-BE49-F238E27FC236}">
                <a16:creationId xmlns:a16="http://schemas.microsoft.com/office/drawing/2014/main" id="{098ED262-9B9B-0749-BD5A-20C60CE3487D}"/>
              </a:ext>
            </a:extLst>
          </p:cNvPr>
          <p:cNvSpPr txBox="1"/>
          <p:nvPr/>
        </p:nvSpPr>
        <p:spPr>
          <a:xfrm>
            <a:off x="328448" y="6540242"/>
            <a:ext cx="5602816" cy="307777"/>
          </a:xfrm>
          <a:prstGeom prst="rect">
            <a:avLst/>
          </a:prstGeom>
          <a:noFill/>
        </p:spPr>
        <p:txBody>
          <a:bodyPr wrap="none" rtlCol="0">
            <a:spAutoFit/>
          </a:bodyPr>
          <a:lstStyle/>
          <a:p>
            <a:r>
              <a:rPr lang="en-US" sz="1400" b="1" dirty="0">
                <a:solidFill>
                  <a:schemeClr val="accent5"/>
                </a:solidFill>
              </a:rPr>
              <a:t>Make consistent payment</a:t>
            </a:r>
            <a:r>
              <a:rPr lang="en-US" sz="1400" dirty="0"/>
              <a:t>   </a:t>
            </a:r>
            <a:r>
              <a:rPr lang="en-US" sz="1400" dirty="0">
                <a:solidFill>
                  <a:schemeClr val="accent3"/>
                </a:solidFill>
              </a:rPr>
              <a:t>●   Ease debt burden   ●   Get free help</a:t>
            </a:r>
          </a:p>
        </p:txBody>
      </p:sp>
    </p:spTree>
    <p:extLst>
      <p:ext uri="{BB962C8B-B14F-4D97-AF65-F5344CB8AC3E}">
        <p14:creationId xmlns:p14="http://schemas.microsoft.com/office/powerpoint/2010/main" val="625824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a:bodyPr>
          <a:lstStyle/>
          <a:p>
            <a:r>
              <a:rPr lang="en-US" dirty="0"/>
              <a:t>Organizing payments is key</a:t>
            </a:r>
          </a:p>
        </p:txBody>
      </p:sp>
      <p:sp>
        <p:nvSpPr>
          <p:cNvPr id="13" name="Text Placeholder 1">
            <a:extLst>
              <a:ext uri="{FF2B5EF4-FFF2-40B4-BE49-F238E27FC236}">
                <a16:creationId xmlns:a16="http://schemas.microsoft.com/office/drawing/2014/main" id="{80095310-7A07-5549-8C72-673CF3D50675}"/>
              </a:ext>
            </a:extLst>
          </p:cNvPr>
          <p:cNvSpPr txBox="1">
            <a:spLocks/>
          </p:cNvSpPr>
          <p:nvPr/>
        </p:nvSpPr>
        <p:spPr>
          <a:xfrm>
            <a:off x="3676188" y="3866000"/>
            <a:ext cx="8003745" cy="2399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457200">
              <a:lnSpc>
                <a:spcPct val="150000"/>
              </a:lnSpc>
              <a:buFont typeface="+mj-lt"/>
              <a:buAutoNum type="arabicPeriod"/>
            </a:pPr>
            <a:r>
              <a:rPr lang="en-US" sz="2400" dirty="0">
                <a:latin typeface="Tw Cen MT" panose="020B0602020104020603" pitchFamily="34" charset="77"/>
              </a:rPr>
              <a:t>Make minimum or monthly payments on all debts</a:t>
            </a:r>
          </a:p>
          <a:p>
            <a:pPr marL="533400" indent="-457200">
              <a:lnSpc>
                <a:spcPct val="150000"/>
              </a:lnSpc>
              <a:buFont typeface="+mj-lt"/>
              <a:buAutoNum type="arabicPeriod"/>
            </a:pPr>
            <a:r>
              <a:rPr lang="en-US" sz="2400" dirty="0">
                <a:latin typeface="Tw Cen MT" panose="020B0602020104020603" pitchFamily="34" charset="77"/>
              </a:rPr>
              <a:t>Set aside any additional money towards your </a:t>
            </a:r>
            <a:r>
              <a:rPr lang="en-US" sz="2400" u="sng" dirty="0">
                <a:latin typeface="Tw Cen MT" panose="020B0602020104020603" pitchFamily="34" charset="77"/>
              </a:rPr>
              <a:t>priority debt</a:t>
            </a:r>
          </a:p>
          <a:p>
            <a:pPr marL="533400" indent="-457200">
              <a:lnSpc>
                <a:spcPct val="150000"/>
              </a:lnSpc>
              <a:buFont typeface="+mj-lt"/>
              <a:buAutoNum type="arabicPeriod"/>
            </a:pPr>
            <a:endParaRPr lang="en-US" sz="2400" dirty="0">
              <a:latin typeface="Tw Cen MT" panose="020B0602020104020603" pitchFamily="34" charset="77"/>
            </a:endParaRPr>
          </a:p>
        </p:txBody>
      </p:sp>
      <p:sp>
        <p:nvSpPr>
          <p:cNvPr id="22" name="Rounded Rectangle 21">
            <a:extLst>
              <a:ext uri="{FF2B5EF4-FFF2-40B4-BE49-F238E27FC236}">
                <a16:creationId xmlns:a16="http://schemas.microsoft.com/office/drawing/2014/main" id="{8F8D7655-B230-CF4D-BC6E-4DECC990657F}"/>
              </a:ext>
            </a:extLst>
          </p:cNvPr>
          <p:cNvSpPr/>
          <p:nvPr/>
        </p:nvSpPr>
        <p:spPr>
          <a:xfrm>
            <a:off x="9594353"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$200</a:t>
            </a:r>
          </a:p>
        </p:txBody>
      </p:sp>
      <p:sp>
        <p:nvSpPr>
          <p:cNvPr id="23" name="Rounded Rectangle 22">
            <a:extLst>
              <a:ext uri="{FF2B5EF4-FFF2-40B4-BE49-F238E27FC236}">
                <a16:creationId xmlns:a16="http://schemas.microsoft.com/office/drawing/2014/main" id="{D217EB20-4083-BE42-870F-BBE23566DC69}"/>
              </a:ext>
            </a:extLst>
          </p:cNvPr>
          <p:cNvSpPr/>
          <p:nvPr/>
        </p:nvSpPr>
        <p:spPr>
          <a:xfrm>
            <a:off x="4250589"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$100</a:t>
            </a:r>
          </a:p>
        </p:txBody>
      </p:sp>
      <p:sp>
        <p:nvSpPr>
          <p:cNvPr id="24" name="Rounded Rectangle 23">
            <a:extLst>
              <a:ext uri="{FF2B5EF4-FFF2-40B4-BE49-F238E27FC236}">
                <a16:creationId xmlns:a16="http://schemas.microsoft.com/office/drawing/2014/main" id="{A8ADA2FB-74A1-194E-A14B-2BBF97A48CAD}"/>
              </a:ext>
            </a:extLst>
          </p:cNvPr>
          <p:cNvSpPr/>
          <p:nvPr/>
        </p:nvSpPr>
        <p:spPr>
          <a:xfrm>
            <a:off x="6922471"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$50</a:t>
            </a:r>
          </a:p>
        </p:txBody>
      </p:sp>
      <p:sp>
        <p:nvSpPr>
          <p:cNvPr id="25" name="TextBox 24">
            <a:extLst>
              <a:ext uri="{FF2B5EF4-FFF2-40B4-BE49-F238E27FC236}">
                <a16:creationId xmlns:a16="http://schemas.microsoft.com/office/drawing/2014/main" id="{22C05550-667F-D741-AD52-6D335F0E2CF0}"/>
              </a:ext>
            </a:extLst>
          </p:cNvPr>
          <p:cNvSpPr txBox="1"/>
          <p:nvPr/>
        </p:nvSpPr>
        <p:spPr>
          <a:xfrm>
            <a:off x="6655184" y="2452897"/>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dirty="0"/>
              <a:t>Credit Card #2</a:t>
            </a:r>
          </a:p>
        </p:txBody>
      </p:sp>
      <p:sp>
        <p:nvSpPr>
          <p:cNvPr id="26" name="TextBox 25">
            <a:extLst>
              <a:ext uri="{FF2B5EF4-FFF2-40B4-BE49-F238E27FC236}">
                <a16:creationId xmlns:a16="http://schemas.microsoft.com/office/drawing/2014/main" id="{79399209-F3EB-5447-B6B7-048E1EFE6EC5}"/>
              </a:ext>
            </a:extLst>
          </p:cNvPr>
          <p:cNvSpPr txBox="1"/>
          <p:nvPr/>
        </p:nvSpPr>
        <p:spPr>
          <a:xfrm>
            <a:off x="3983302" y="2461125"/>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dirty="0"/>
              <a:t>Credit Card #1</a:t>
            </a:r>
          </a:p>
        </p:txBody>
      </p:sp>
      <p:sp>
        <p:nvSpPr>
          <p:cNvPr id="27" name="TextBox 26">
            <a:extLst>
              <a:ext uri="{FF2B5EF4-FFF2-40B4-BE49-F238E27FC236}">
                <a16:creationId xmlns:a16="http://schemas.microsoft.com/office/drawing/2014/main" id="{B30F4303-DE9E-244C-9AE3-9ABC1274229C}"/>
              </a:ext>
            </a:extLst>
          </p:cNvPr>
          <p:cNvSpPr txBox="1"/>
          <p:nvPr/>
        </p:nvSpPr>
        <p:spPr>
          <a:xfrm>
            <a:off x="9327066" y="2461125"/>
            <a:ext cx="1772528" cy="369332"/>
          </a:xfrm>
          <a:prstGeom prst="rect">
            <a:avLst/>
          </a:prstGeom>
          <a:solidFill>
            <a:schemeClr val="accent2">
              <a:lumMod val="60000"/>
              <a:lumOff val="40000"/>
            </a:schemeClr>
          </a:solidFill>
          <a:ln w="38100">
            <a:solidFill>
              <a:schemeClr val="tx2"/>
            </a:solidFill>
          </a:ln>
        </p:spPr>
        <p:txBody>
          <a:bodyPr wrap="square" rtlCol="0">
            <a:spAutoFit/>
          </a:bodyPr>
          <a:lstStyle/>
          <a:p>
            <a:pPr algn="ctr">
              <a:spcAft>
                <a:spcPts val="800"/>
              </a:spcAft>
            </a:pPr>
            <a:r>
              <a:rPr lang="en-US" dirty="0"/>
              <a:t>Student Debt</a:t>
            </a:r>
          </a:p>
        </p:txBody>
      </p:sp>
      <p:sp>
        <p:nvSpPr>
          <p:cNvPr id="14" name="TextBox 13">
            <a:extLst>
              <a:ext uri="{FF2B5EF4-FFF2-40B4-BE49-F238E27FC236}">
                <a16:creationId xmlns:a16="http://schemas.microsoft.com/office/drawing/2014/main" id="{D8DC4FD5-3711-734F-BDA4-45A77DCA69C9}"/>
              </a:ext>
            </a:extLst>
          </p:cNvPr>
          <p:cNvSpPr txBox="1"/>
          <p:nvPr/>
        </p:nvSpPr>
        <p:spPr>
          <a:xfrm>
            <a:off x="328448" y="6540242"/>
            <a:ext cx="5602816" cy="307777"/>
          </a:xfrm>
          <a:prstGeom prst="rect">
            <a:avLst/>
          </a:prstGeom>
          <a:noFill/>
        </p:spPr>
        <p:txBody>
          <a:bodyPr wrap="none" rtlCol="0">
            <a:spAutoFit/>
          </a:bodyPr>
          <a:lstStyle/>
          <a:p>
            <a:r>
              <a:rPr lang="en-US" sz="1400" b="1" dirty="0">
                <a:solidFill>
                  <a:schemeClr val="accent5"/>
                </a:solidFill>
              </a:rPr>
              <a:t>Make consistent payment</a:t>
            </a:r>
            <a:r>
              <a:rPr lang="en-US" sz="1400" dirty="0"/>
              <a:t>   </a:t>
            </a:r>
            <a:r>
              <a:rPr lang="en-US" sz="1400" dirty="0">
                <a:solidFill>
                  <a:schemeClr val="accent3"/>
                </a:solidFill>
              </a:rPr>
              <a:t>●   Ease debt burden   ●   Get free help</a:t>
            </a:r>
          </a:p>
        </p:txBody>
      </p:sp>
      <p:pic>
        <p:nvPicPr>
          <p:cNvPr id="15" name="Picture 14" descr="Shape&#10;&#10;Description automatically generated with low confidence">
            <a:extLst>
              <a:ext uri="{FF2B5EF4-FFF2-40B4-BE49-F238E27FC236}">
                <a16:creationId xmlns:a16="http://schemas.microsoft.com/office/drawing/2014/main" id="{CF9A22E6-927B-F946-AF16-CFA323A525C1}"/>
              </a:ext>
            </a:extLst>
          </p:cNvPr>
          <p:cNvPicPr>
            <a:picLocks noChangeAspect="1"/>
          </p:cNvPicPr>
          <p:nvPr/>
        </p:nvPicPr>
        <p:blipFill>
          <a:blip r:embed="rId3"/>
          <a:stretch>
            <a:fillRect/>
          </a:stretch>
        </p:blipFill>
        <p:spPr>
          <a:xfrm>
            <a:off x="107777" y="2035893"/>
            <a:ext cx="3983302" cy="3983302"/>
          </a:xfrm>
          <a:prstGeom prst="rect">
            <a:avLst/>
          </a:prstGeom>
        </p:spPr>
      </p:pic>
      <p:sp>
        <p:nvSpPr>
          <p:cNvPr id="16" name="Rounded Rectangle 15">
            <a:extLst>
              <a:ext uri="{FF2B5EF4-FFF2-40B4-BE49-F238E27FC236}">
                <a16:creationId xmlns:a16="http://schemas.microsoft.com/office/drawing/2014/main" id="{86B6FD8E-C538-5043-B2BC-EA6072651D73}"/>
              </a:ext>
            </a:extLst>
          </p:cNvPr>
          <p:cNvSpPr/>
          <p:nvPr/>
        </p:nvSpPr>
        <p:spPr>
          <a:xfrm>
            <a:off x="726011" y="5343947"/>
            <a:ext cx="2746833" cy="5349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Payment Budget: $450 </a:t>
            </a:r>
          </a:p>
        </p:txBody>
      </p:sp>
      <p:sp>
        <p:nvSpPr>
          <p:cNvPr id="17" name="Right Arrow 16">
            <a:extLst>
              <a:ext uri="{FF2B5EF4-FFF2-40B4-BE49-F238E27FC236}">
                <a16:creationId xmlns:a16="http://schemas.microsoft.com/office/drawing/2014/main" id="{3DB9B9C1-1F07-0F4C-9E0A-3A9FBE7B3E01}"/>
              </a:ext>
            </a:extLst>
          </p:cNvPr>
          <p:cNvSpPr/>
          <p:nvPr/>
        </p:nvSpPr>
        <p:spPr>
          <a:xfrm rot="10800000">
            <a:off x="3676189" y="5397432"/>
            <a:ext cx="1131295" cy="42798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563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a:bodyPr>
          <a:lstStyle/>
          <a:p>
            <a:r>
              <a:rPr lang="en-US" dirty="0"/>
              <a:t>Organizing payments is key</a:t>
            </a:r>
          </a:p>
        </p:txBody>
      </p:sp>
      <p:sp>
        <p:nvSpPr>
          <p:cNvPr id="13" name="Text Placeholder 1">
            <a:extLst>
              <a:ext uri="{FF2B5EF4-FFF2-40B4-BE49-F238E27FC236}">
                <a16:creationId xmlns:a16="http://schemas.microsoft.com/office/drawing/2014/main" id="{80095310-7A07-5549-8C72-673CF3D50675}"/>
              </a:ext>
            </a:extLst>
          </p:cNvPr>
          <p:cNvSpPr txBox="1">
            <a:spLocks/>
          </p:cNvSpPr>
          <p:nvPr/>
        </p:nvSpPr>
        <p:spPr>
          <a:xfrm>
            <a:off x="3657600" y="3866000"/>
            <a:ext cx="8022333" cy="2399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457200">
              <a:lnSpc>
                <a:spcPct val="150000"/>
              </a:lnSpc>
              <a:buFont typeface="+mj-lt"/>
              <a:buAutoNum type="arabicPeriod"/>
            </a:pPr>
            <a:r>
              <a:rPr lang="en-US" sz="2400" dirty="0">
                <a:latin typeface="Tw Cen MT" panose="020B0602020104020603" pitchFamily="34" charset="77"/>
              </a:rPr>
              <a:t>Make minimum or monthly payments on all debts</a:t>
            </a:r>
          </a:p>
          <a:p>
            <a:pPr marL="533400" indent="-457200">
              <a:lnSpc>
                <a:spcPct val="150000"/>
              </a:lnSpc>
              <a:buFont typeface="+mj-lt"/>
              <a:buAutoNum type="arabicPeriod"/>
            </a:pPr>
            <a:r>
              <a:rPr lang="en-US" sz="2400" dirty="0">
                <a:latin typeface="Tw Cen MT" panose="020B0602020104020603" pitchFamily="34" charset="77"/>
              </a:rPr>
              <a:t>Set aside any additional money towards your </a:t>
            </a:r>
            <a:r>
              <a:rPr lang="en-US" sz="2400" u="sng" dirty="0">
                <a:latin typeface="Tw Cen MT" panose="020B0602020104020603" pitchFamily="34" charset="77"/>
              </a:rPr>
              <a:t>priority debt</a:t>
            </a:r>
          </a:p>
          <a:p>
            <a:pPr marL="533400" indent="-457200">
              <a:lnSpc>
                <a:spcPct val="150000"/>
              </a:lnSpc>
              <a:buFont typeface="+mj-lt"/>
              <a:buAutoNum type="arabicPeriod"/>
            </a:pPr>
            <a:endParaRPr lang="en-US" sz="2400" dirty="0">
              <a:latin typeface="Tw Cen MT" panose="020B0602020104020603" pitchFamily="34" charset="77"/>
            </a:endParaRPr>
          </a:p>
        </p:txBody>
      </p:sp>
      <p:sp>
        <p:nvSpPr>
          <p:cNvPr id="22" name="Rounded Rectangle 21">
            <a:extLst>
              <a:ext uri="{FF2B5EF4-FFF2-40B4-BE49-F238E27FC236}">
                <a16:creationId xmlns:a16="http://schemas.microsoft.com/office/drawing/2014/main" id="{8F8D7655-B230-CF4D-BC6E-4DECC990657F}"/>
              </a:ext>
            </a:extLst>
          </p:cNvPr>
          <p:cNvSpPr/>
          <p:nvPr/>
        </p:nvSpPr>
        <p:spPr>
          <a:xfrm>
            <a:off x="9594353"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$200</a:t>
            </a:r>
          </a:p>
        </p:txBody>
      </p:sp>
      <p:sp>
        <p:nvSpPr>
          <p:cNvPr id="23" name="Rounded Rectangle 22">
            <a:extLst>
              <a:ext uri="{FF2B5EF4-FFF2-40B4-BE49-F238E27FC236}">
                <a16:creationId xmlns:a16="http://schemas.microsoft.com/office/drawing/2014/main" id="{D217EB20-4083-BE42-870F-BBE23566DC69}"/>
              </a:ext>
            </a:extLst>
          </p:cNvPr>
          <p:cNvSpPr/>
          <p:nvPr/>
        </p:nvSpPr>
        <p:spPr>
          <a:xfrm>
            <a:off x="4250589" y="2785332"/>
            <a:ext cx="1237955" cy="67524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$200</a:t>
            </a:r>
          </a:p>
        </p:txBody>
      </p:sp>
      <p:sp>
        <p:nvSpPr>
          <p:cNvPr id="24" name="Rounded Rectangle 23">
            <a:extLst>
              <a:ext uri="{FF2B5EF4-FFF2-40B4-BE49-F238E27FC236}">
                <a16:creationId xmlns:a16="http://schemas.microsoft.com/office/drawing/2014/main" id="{A8ADA2FB-74A1-194E-A14B-2BBF97A48CAD}"/>
              </a:ext>
            </a:extLst>
          </p:cNvPr>
          <p:cNvSpPr/>
          <p:nvPr/>
        </p:nvSpPr>
        <p:spPr>
          <a:xfrm>
            <a:off x="6922471"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$50</a:t>
            </a:r>
          </a:p>
        </p:txBody>
      </p:sp>
      <p:sp>
        <p:nvSpPr>
          <p:cNvPr id="25" name="TextBox 24">
            <a:extLst>
              <a:ext uri="{FF2B5EF4-FFF2-40B4-BE49-F238E27FC236}">
                <a16:creationId xmlns:a16="http://schemas.microsoft.com/office/drawing/2014/main" id="{22C05550-667F-D741-AD52-6D335F0E2CF0}"/>
              </a:ext>
            </a:extLst>
          </p:cNvPr>
          <p:cNvSpPr txBox="1"/>
          <p:nvPr/>
        </p:nvSpPr>
        <p:spPr>
          <a:xfrm>
            <a:off x="6655184" y="2452897"/>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dirty="0"/>
              <a:t>Credit Card #2</a:t>
            </a:r>
          </a:p>
        </p:txBody>
      </p:sp>
      <p:sp>
        <p:nvSpPr>
          <p:cNvPr id="26" name="TextBox 25">
            <a:extLst>
              <a:ext uri="{FF2B5EF4-FFF2-40B4-BE49-F238E27FC236}">
                <a16:creationId xmlns:a16="http://schemas.microsoft.com/office/drawing/2014/main" id="{79399209-F3EB-5447-B6B7-048E1EFE6EC5}"/>
              </a:ext>
            </a:extLst>
          </p:cNvPr>
          <p:cNvSpPr txBox="1"/>
          <p:nvPr/>
        </p:nvSpPr>
        <p:spPr>
          <a:xfrm>
            <a:off x="3983302" y="2461125"/>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dirty="0"/>
              <a:t>Credit Card #1</a:t>
            </a:r>
          </a:p>
        </p:txBody>
      </p:sp>
      <p:sp>
        <p:nvSpPr>
          <p:cNvPr id="27" name="TextBox 26">
            <a:extLst>
              <a:ext uri="{FF2B5EF4-FFF2-40B4-BE49-F238E27FC236}">
                <a16:creationId xmlns:a16="http://schemas.microsoft.com/office/drawing/2014/main" id="{B30F4303-DE9E-244C-9AE3-9ABC1274229C}"/>
              </a:ext>
            </a:extLst>
          </p:cNvPr>
          <p:cNvSpPr txBox="1"/>
          <p:nvPr/>
        </p:nvSpPr>
        <p:spPr>
          <a:xfrm>
            <a:off x="9327066" y="2461125"/>
            <a:ext cx="1772528" cy="369332"/>
          </a:xfrm>
          <a:prstGeom prst="rect">
            <a:avLst/>
          </a:prstGeom>
          <a:solidFill>
            <a:schemeClr val="accent2">
              <a:lumMod val="60000"/>
              <a:lumOff val="40000"/>
            </a:schemeClr>
          </a:solidFill>
          <a:ln w="38100">
            <a:solidFill>
              <a:schemeClr val="tx2"/>
            </a:solidFill>
          </a:ln>
        </p:spPr>
        <p:txBody>
          <a:bodyPr wrap="square" rtlCol="0">
            <a:spAutoFit/>
          </a:bodyPr>
          <a:lstStyle/>
          <a:p>
            <a:pPr algn="ctr">
              <a:spcAft>
                <a:spcPts val="800"/>
              </a:spcAft>
            </a:pPr>
            <a:r>
              <a:rPr lang="en-US" dirty="0"/>
              <a:t>Student Debt</a:t>
            </a:r>
          </a:p>
        </p:txBody>
      </p:sp>
      <p:sp>
        <p:nvSpPr>
          <p:cNvPr id="14" name="TextBox 13">
            <a:extLst>
              <a:ext uri="{FF2B5EF4-FFF2-40B4-BE49-F238E27FC236}">
                <a16:creationId xmlns:a16="http://schemas.microsoft.com/office/drawing/2014/main" id="{D8DC4FD5-3711-734F-BDA4-45A77DCA69C9}"/>
              </a:ext>
            </a:extLst>
          </p:cNvPr>
          <p:cNvSpPr txBox="1"/>
          <p:nvPr/>
        </p:nvSpPr>
        <p:spPr>
          <a:xfrm>
            <a:off x="328448" y="6540242"/>
            <a:ext cx="5602816" cy="307777"/>
          </a:xfrm>
          <a:prstGeom prst="rect">
            <a:avLst/>
          </a:prstGeom>
          <a:noFill/>
        </p:spPr>
        <p:txBody>
          <a:bodyPr wrap="none" rtlCol="0">
            <a:spAutoFit/>
          </a:bodyPr>
          <a:lstStyle/>
          <a:p>
            <a:r>
              <a:rPr lang="en-US" sz="1400" b="1" dirty="0">
                <a:solidFill>
                  <a:schemeClr val="accent5"/>
                </a:solidFill>
              </a:rPr>
              <a:t>Make consistent payment</a:t>
            </a:r>
            <a:r>
              <a:rPr lang="en-US" sz="1400" dirty="0"/>
              <a:t>   </a:t>
            </a:r>
            <a:r>
              <a:rPr lang="en-US" sz="1400" dirty="0">
                <a:solidFill>
                  <a:schemeClr val="accent3"/>
                </a:solidFill>
              </a:rPr>
              <a:t>●   Ease debt burden   ●   Get free help</a:t>
            </a:r>
          </a:p>
        </p:txBody>
      </p:sp>
      <p:pic>
        <p:nvPicPr>
          <p:cNvPr id="15" name="Picture 14" descr="Shape&#10;&#10;Description automatically generated with low confidence">
            <a:extLst>
              <a:ext uri="{FF2B5EF4-FFF2-40B4-BE49-F238E27FC236}">
                <a16:creationId xmlns:a16="http://schemas.microsoft.com/office/drawing/2014/main" id="{CF9A22E6-927B-F946-AF16-CFA323A525C1}"/>
              </a:ext>
            </a:extLst>
          </p:cNvPr>
          <p:cNvPicPr>
            <a:picLocks noChangeAspect="1"/>
          </p:cNvPicPr>
          <p:nvPr/>
        </p:nvPicPr>
        <p:blipFill>
          <a:blip r:embed="rId3"/>
          <a:stretch>
            <a:fillRect/>
          </a:stretch>
        </p:blipFill>
        <p:spPr>
          <a:xfrm>
            <a:off x="107777" y="2035893"/>
            <a:ext cx="3983302" cy="3983302"/>
          </a:xfrm>
          <a:prstGeom prst="rect">
            <a:avLst/>
          </a:prstGeom>
        </p:spPr>
      </p:pic>
      <p:sp>
        <p:nvSpPr>
          <p:cNvPr id="16" name="Rounded Rectangle 15">
            <a:extLst>
              <a:ext uri="{FF2B5EF4-FFF2-40B4-BE49-F238E27FC236}">
                <a16:creationId xmlns:a16="http://schemas.microsoft.com/office/drawing/2014/main" id="{86B6FD8E-C538-5043-B2BC-EA6072651D73}"/>
              </a:ext>
            </a:extLst>
          </p:cNvPr>
          <p:cNvSpPr/>
          <p:nvPr/>
        </p:nvSpPr>
        <p:spPr>
          <a:xfrm>
            <a:off x="726011" y="5343947"/>
            <a:ext cx="2746833" cy="5349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Payment Budget: $450 </a:t>
            </a:r>
          </a:p>
        </p:txBody>
      </p:sp>
      <p:sp>
        <p:nvSpPr>
          <p:cNvPr id="17" name="Right Arrow 16">
            <a:extLst>
              <a:ext uri="{FF2B5EF4-FFF2-40B4-BE49-F238E27FC236}">
                <a16:creationId xmlns:a16="http://schemas.microsoft.com/office/drawing/2014/main" id="{3DB9B9C1-1F07-0F4C-9E0A-3A9FBE7B3E01}"/>
              </a:ext>
            </a:extLst>
          </p:cNvPr>
          <p:cNvSpPr/>
          <p:nvPr/>
        </p:nvSpPr>
        <p:spPr>
          <a:xfrm>
            <a:off x="2907196" y="2908965"/>
            <a:ext cx="1131295" cy="42798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89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a:bodyPr>
          <a:lstStyle/>
          <a:p>
            <a:r>
              <a:rPr lang="en-US" dirty="0"/>
              <a:t>Organizing payments is key</a:t>
            </a:r>
          </a:p>
        </p:txBody>
      </p:sp>
      <p:sp>
        <p:nvSpPr>
          <p:cNvPr id="16" name="Text Placeholder 1">
            <a:extLst>
              <a:ext uri="{FF2B5EF4-FFF2-40B4-BE49-F238E27FC236}">
                <a16:creationId xmlns:a16="http://schemas.microsoft.com/office/drawing/2014/main" id="{3E0340F9-4200-7743-B68D-70CFD886303D}"/>
              </a:ext>
            </a:extLst>
          </p:cNvPr>
          <p:cNvSpPr txBox="1">
            <a:spLocks/>
          </p:cNvSpPr>
          <p:nvPr/>
        </p:nvSpPr>
        <p:spPr>
          <a:xfrm>
            <a:off x="3634740" y="3866000"/>
            <a:ext cx="8045193" cy="23997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457200">
              <a:lnSpc>
                <a:spcPct val="150000"/>
              </a:lnSpc>
              <a:buFont typeface="+mj-lt"/>
              <a:buAutoNum type="arabicPeriod"/>
            </a:pPr>
            <a:r>
              <a:rPr lang="en-US" sz="2400" dirty="0">
                <a:latin typeface="Tw Cen MT" panose="020B0602020104020603" pitchFamily="34" charset="77"/>
              </a:rPr>
              <a:t>Make minimum or monthly payments on all debts</a:t>
            </a:r>
          </a:p>
          <a:p>
            <a:pPr marL="533400" indent="-457200">
              <a:lnSpc>
                <a:spcPct val="150000"/>
              </a:lnSpc>
              <a:buFont typeface="+mj-lt"/>
              <a:buAutoNum type="arabicPeriod"/>
            </a:pPr>
            <a:r>
              <a:rPr lang="en-US" sz="2400" dirty="0">
                <a:latin typeface="Tw Cen MT" panose="020B0602020104020603" pitchFamily="34" charset="77"/>
              </a:rPr>
              <a:t>Set aside any additional money towards your </a:t>
            </a:r>
            <a:r>
              <a:rPr lang="en-US" sz="2400" u="sng" dirty="0">
                <a:latin typeface="Tw Cen MT" panose="020B0602020104020603" pitchFamily="34" charset="77"/>
              </a:rPr>
              <a:t>priority debt</a:t>
            </a:r>
          </a:p>
          <a:p>
            <a:pPr marL="533400" indent="-457200">
              <a:lnSpc>
                <a:spcPct val="150000"/>
              </a:lnSpc>
              <a:buFont typeface="+mj-lt"/>
              <a:buAutoNum type="arabicPeriod"/>
            </a:pPr>
            <a:r>
              <a:rPr lang="en-US" sz="2400" dirty="0">
                <a:latin typeface="Tw Cen MT" panose="020B0602020104020603" pitchFamily="34" charset="77"/>
              </a:rPr>
              <a:t>After paying off the priority debt, rollover those payments to your second most priority debt</a:t>
            </a:r>
            <a:endParaRPr lang="en-US" sz="2400" u="sng" dirty="0">
              <a:latin typeface="Tw Cen MT" panose="020B0602020104020603" pitchFamily="34" charset="77"/>
            </a:endParaRPr>
          </a:p>
          <a:p>
            <a:pPr marL="533400" indent="-457200">
              <a:lnSpc>
                <a:spcPct val="150000"/>
              </a:lnSpc>
              <a:buFont typeface="+mj-lt"/>
              <a:buAutoNum type="arabicPeriod"/>
            </a:pPr>
            <a:endParaRPr lang="en-US" sz="2400" dirty="0">
              <a:latin typeface="Tw Cen MT" panose="020B0602020104020603" pitchFamily="34" charset="77"/>
            </a:endParaRPr>
          </a:p>
        </p:txBody>
      </p:sp>
      <p:sp>
        <p:nvSpPr>
          <p:cNvPr id="17" name="Rounded Rectangle 16">
            <a:extLst>
              <a:ext uri="{FF2B5EF4-FFF2-40B4-BE49-F238E27FC236}">
                <a16:creationId xmlns:a16="http://schemas.microsoft.com/office/drawing/2014/main" id="{82071C93-B548-9D45-A704-F9BB645FD235}"/>
              </a:ext>
            </a:extLst>
          </p:cNvPr>
          <p:cNvSpPr/>
          <p:nvPr/>
        </p:nvSpPr>
        <p:spPr>
          <a:xfrm>
            <a:off x="9594353" y="2785332"/>
            <a:ext cx="1237955" cy="6752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$200</a:t>
            </a:r>
          </a:p>
        </p:txBody>
      </p:sp>
      <p:sp>
        <p:nvSpPr>
          <p:cNvPr id="18" name="Rounded Rectangle 17">
            <a:extLst>
              <a:ext uri="{FF2B5EF4-FFF2-40B4-BE49-F238E27FC236}">
                <a16:creationId xmlns:a16="http://schemas.microsoft.com/office/drawing/2014/main" id="{42D6A794-9905-DD4D-9EFE-733978E00CE9}"/>
              </a:ext>
            </a:extLst>
          </p:cNvPr>
          <p:cNvSpPr/>
          <p:nvPr/>
        </p:nvSpPr>
        <p:spPr>
          <a:xfrm>
            <a:off x="4250589" y="2785332"/>
            <a:ext cx="1237955" cy="67524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Paid Off</a:t>
            </a:r>
          </a:p>
        </p:txBody>
      </p:sp>
      <p:sp>
        <p:nvSpPr>
          <p:cNvPr id="19" name="Rounded Rectangle 18">
            <a:extLst>
              <a:ext uri="{FF2B5EF4-FFF2-40B4-BE49-F238E27FC236}">
                <a16:creationId xmlns:a16="http://schemas.microsoft.com/office/drawing/2014/main" id="{0A2680D6-8942-B747-9C1A-8DF027B0B9B3}"/>
              </a:ext>
            </a:extLst>
          </p:cNvPr>
          <p:cNvSpPr/>
          <p:nvPr/>
        </p:nvSpPr>
        <p:spPr>
          <a:xfrm>
            <a:off x="6922471" y="2785332"/>
            <a:ext cx="1237955" cy="67524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$250</a:t>
            </a:r>
          </a:p>
        </p:txBody>
      </p:sp>
      <p:sp>
        <p:nvSpPr>
          <p:cNvPr id="20" name="TextBox 19">
            <a:extLst>
              <a:ext uri="{FF2B5EF4-FFF2-40B4-BE49-F238E27FC236}">
                <a16:creationId xmlns:a16="http://schemas.microsoft.com/office/drawing/2014/main" id="{1163FFE2-37A7-5440-A023-81C8C02C8EE7}"/>
              </a:ext>
            </a:extLst>
          </p:cNvPr>
          <p:cNvSpPr txBox="1"/>
          <p:nvPr/>
        </p:nvSpPr>
        <p:spPr>
          <a:xfrm>
            <a:off x="6655184" y="2452897"/>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dirty="0"/>
              <a:t>Credit Card #2</a:t>
            </a:r>
          </a:p>
        </p:txBody>
      </p:sp>
      <p:sp>
        <p:nvSpPr>
          <p:cNvPr id="22" name="TextBox 21">
            <a:extLst>
              <a:ext uri="{FF2B5EF4-FFF2-40B4-BE49-F238E27FC236}">
                <a16:creationId xmlns:a16="http://schemas.microsoft.com/office/drawing/2014/main" id="{350ABBC4-C01F-7C45-86A9-152BF9DA2FBC}"/>
              </a:ext>
            </a:extLst>
          </p:cNvPr>
          <p:cNvSpPr txBox="1"/>
          <p:nvPr/>
        </p:nvSpPr>
        <p:spPr>
          <a:xfrm>
            <a:off x="3983302" y="2461125"/>
            <a:ext cx="1772528" cy="369332"/>
          </a:xfrm>
          <a:prstGeom prst="rect">
            <a:avLst/>
          </a:prstGeom>
          <a:solidFill>
            <a:schemeClr val="tx2">
              <a:lumMod val="50000"/>
              <a:lumOff val="50000"/>
            </a:schemeClr>
          </a:solidFill>
          <a:ln w="38100">
            <a:solidFill>
              <a:schemeClr val="tx2"/>
            </a:solidFill>
          </a:ln>
        </p:spPr>
        <p:txBody>
          <a:bodyPr wrap="square" rtlCol="0">
            <a:spAutoFit/>
          </a:bodyPr>
          <a:lstStyle/>
          <a:p>
            <a:pPr algn="ctr">
              <a:spcAft>
                <a:spcPts val="800"/>
              </a:spcAft>
            </a:pPr>
            <a:r>
              <a:rPr lang="en-US" strike="sngStrike" dirty="0"/>
              <a:t>Credit Card #1</a:t>
            </a:r>
          </a:p>
        </p:txBody>
      </p:sp>
      <p:sp>
        <p:nvSpPr>
          <p:cNvPr id="31" name="TextBox 30">
            <a:extLst>
              <a:ext uri="{FF2B5EF4-FFF2-40B4-BE49-F238E27FC236}">
                <a16:creationId xmlns:a16="http://schemas.microsoft.com/office/drawing/2014/main" id="{9FA6C8D5-D8EC-CF47-97C7-D9E853AFA426}"/>
              </a:ext>
            </a:extLst>
          </p:cNvPr>
          <p:cNvSpPr txBox="1"/>
          <p:nvPr/>
        </p:nvSpPr>
        <p:spPr>
          <a:xfrm>
            <a:off x="9327066" y="2461125"/>
            <a:ext cx="1772528" cy="369332"/>
          </a:xfrm>
          <a:prstGeom prst="rect">
            <a:avLst/>
          </a:prstGeom>
          <a:solidFill>
            <a:schemeClr val="accent2">
              <a:lumMod val="60000"/>
              <a:lumOff val="40000"/>
            </a:schemeClr>
          </a:solidFill>
          <a:ln w="38100">
            <a:solidFill>
              <a:schemeClr val="tx2"/>
            </a:solidFill>
          </a:ln>
        </p:spPr>
        <p:txBody>
          <a:bodyPr wrap="square" rtlCol="0">
            <a:spAutoFit/>
          </a:bodyPr>
          <a:lstStyle/>
          <a:p>
            <a:pPr algn="ctr">
              <a:spcAft>
                <a:spcPts val="800"/>
              </a:spcAft>
            </a:pPr>
            <a:r>
              <a:rPr lang="en-US" dirty="0"/>
              <a:t>Student Debt</a:t>
            </a:r>
          </a:p>
        </p:txBody>
      </p:sp>
      <p:sp>
        <p:nvSpPr>
          <p:cNvPr id="34" name="TextBox 33">
            <a:extLst>
              <a:ext uri="{FF2B5EF4-FFF2-40B4-BE49-F238E27FC236}">
                <a16:creationId xmlns:a16="http://schemas.microsoft.com/office/drawing/2014/main" id="{1AE2152B-9E04-A74E-8BCC-B3A4389942F0}"/>
              </a:ext>
            </a:extLst>
          </p:cNvPr>
          <p:cNvSpPr txBox="1"/>
          <p:nvPr/>
        </p:nvSpPr>
        <p:spPr>
          <a:xfrm>
            <a:off x="328448" y="6540242"/>
            <a:ext cx="5602816" cy="307777"/>
          </a:xfrm>
          <a:prstGeom prst="rect">
            <a:avLst/>
          </a:prstGeom>
          <a:noFill/>
        </p:spPr>
        <p:txBody>
          <a:bodyPr wrap="none" rtlCol="0">
            <a:spAutoFit/>
          </a:bodyPr>
          <a:lstStyle/>
          <a:p>
            <a:r>
              <a:rPr lang="en-US" sz="1400" b="1" dirty="0">
                <a:solidFill>
                  <a:schemeClr val="accent5"/>
                </a:solidFill>
              </a:rPr>
              <a:t>Make consistent payment</a:t>
            </a:r>
            <a:r>
              <a:rPr lang="en-US" sz="1400" dirty="0"/>
              <a:t>   </a:t>
            </a:r>
            <a:r>
              <a:rPr lang="en-US" sz="1400" dirty="0">
                <a:solidFill>
                  <a:schemeClr val="accent3"/>
                </a:solidFill>
              </a:rPr>
              <a:t>●   Ease debt burden   ●   Get free help</a:t>
            </a:r>
          </a:p>
        </p:txBody>
      </p:sp>
      <p:sp>
        <p:nvSpPr>
          <p:cNvPr id="3" name="Right Arrow 2">
            <a:extLst>
              <a:ext uri="{FF2B5EF4-FFF2-40B4-BE49-F238E27FC236}">
                <a16:creationId xmlns:a16="http://schemas.microsoft.com/office/drawing/2014/main" id="{C6ACD943-CEF9-A34F-AA57-6F513DC1447B}"/>
              </a:ext>
            </a:extLst>
          </p:cNvPr>
          <p:cNvSpPr/>
          <p:nvPr/>
        </p:nvSpPr>
        <p:spPr>
          <a:xfrm>
            <a:off x="5639860" y="2908965"/>
            <a:ext cx="1131295" cy="42798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low confidence">
            <a:extLst>
              <a:ext uri="{FF2B5EF4-FFF2-40B4-BE49-F238E27FC236}">
                <a16:creationId xmlns:a16="http://schemas.microsoft.com/office/drawing/2014/main" id="{3726800C-C3B0-8D4A-9DA7-603E75122060}"/>
              </a:ext>
            </a:extLst>
          </p:cNvPr>
          <p:cNvPicPr>
            <a:picLocks noChangeAspect="1"/>
          </p:cNvPicPr>
          <p:nvPr/>
        </p:nvPicPr>
        <p:blipFill>
          <a:blip r:embed="rId3"/>
          <a:stretch>
            <a:fillRect/>
          </a:stretch>
        </p:blipFill>
        <p:spPr>
          <a:xfrm>
            <a:off x="107777" y="2035893"/>
            <a:ext cx="3983302" cy="3983302"/>
          </a:xfrm>
          <a:prstGeom prst="rect">
            <a:avLst/>
          </a:prstGeom>
        </p:spPr>
      </p:pic>
      <p:sp>
        <p:nvSpPr>
          <p:cNvPr id="15" name="Rounded Rectangle 14">
            <a:extLst>
              <a:ext uri="{FF2B5EF4-FFF2-40B4-BE49-F238E27FC236}">
                <a16:creationId xmlns:a16="http://schemas.microsoft.com/office/drawing/2014/main" id="{FD75534A-70E1-5744-8F49-25815C6E8FA5}"/>
              </a:ext>
            </a:extLst>
          </p:cNvPr>
          <p:cNvSpPr/>
          <p:nvPr/>
        </p:nvSpPr>
        <p:spPr>
          <a:xfrm>
            <a:off x="726011" y="5343947"/>
            <a:ext cx="2746833" cy="5349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Payment Budget: $450 </a:t>
            </a:r>
          </a:p>
        </p:txBody>
      </p:sp>
    </p:spTree>
    <p:extLst>
      <p:ext uri="{BB962C8B-B14F-4D97-AF65-F5344CB8AC3E}">
        <p14:creationId xmlns:p14="http://schemas.microsoft.com/office/powerpoint/2010/main" val="3627168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0AEC02C-EC7E-7946-9E00-1360BF7431EE}"/>
              </a:ext>
            </a:extLst>
          </p:cNvPr>
          <p:cNvSpPr>
            <a:spLocks noGrp="1"/>
          </p:cNvSpPr>
          <p:nvPr>
            <p:ph type="title"/>
          </p:nvPr>
        </p:nvSpPr>
        <p:spPr/>
        <p:txBody>
          <a:bodyPr>
            <a:normAutofit fontScale="90000"/>
          </a:bodyPr>
          <a:lstStyle/>
          <a:p>
            <a:r>
              <a:rPr lang="en-US" dirty="0"/>
              <a:t>If possible try not to take on new debt, </a:t>
            </a:r>
            <a:r>
              <a:rPr lang="en-US" u="sng" dirty="0"/>
              <a:t>but if that is unavoidable…</a:t>
            </a:r>
          </a:p>
        </p:txBody>
      </p:sp>
      <p:sp>
        <p:nvSpPr>
          <p:cNvPr id="6" name="Content Placeholder 5">
            <a:extLst>
              <a:ext uri="{FF2B5EF4-FFF2-40B4-BE49-F238E27FC236}">
                <a16:creationId xmlns:a16="http://schemas.microsoft.com/office/drawing/2014/main" id="{EBC42BE8-6822-EE4E-B31C-D09B68DE92ED}"/>
              </a:ext>
            </a:extLst>
          </p:cNvPr>
          <p:cNvSpPr>
            <a:spLocks noGrp="1"/>
          </p:cNvSpPr>
          <p:nvPr>
            <p:ph idx="1"/>
          </p:nvPr>
        </p:nvSpPr>
        <p:spPr>
          <a:xfrm>
            <a:off x="838199" y="1972637"/>
            <a:ext cx="7467601" cy="4204325"/>
          </a:xfrm>
        </p:spPr>
        <p:txBody>
          <a:bodyPr>
            <a:normAutofit fontScale="77500" lnSpcReduction="20000"/>
          </a:bodyPr>
          <a:lstStyle/>
          <a:p>
            <a:pPr marL="0" indent="0">
              <a:buNone/>
            </a:pPr>
            <a:endParaRPr lang="en-US" b="1" dirty="0">
              <a:solidFill>
                <a:schemeClr val="accent4"/>
              </a:solidFill>
            </a:endParaRPr>
          </a:p>
          <a:p>
            <a:pPr marL="0" indent="0">
              <a:buNone/>
            </a:pPr>
            <a:r>
              <a:rPr lang="en-US" sz="3600" b="1" dirty="0">
                <a:solidFill>
                  <a:schemeClr val="accent2"/>
                </a:solidFill>
              </a:rPr>
              <a:t>Don’t Swap Cheap Debt for Expensive Debt!</a:t>
            </a:r>
          </a:p>
          <a:p>
            <a:pPr marL="0" indent="0">
              <a:buNone/>
            </a:pPr>
            <a:endParaRPr lang="en-US" b="1" dirty="0">
              <a:solidFill>
                <a:schemeClr val="accent2"/>
              </a:solidFill>
            </a:endParaRPr>
          </a:p>
          <a:p>
            <a:pPr>
              <a:buFont typeface="System Font Regular"/>
              <a:buChar char="🚫"/>
            </a:pPr>
            <a:r>
              <a:rPr lang="en-US" dirty="0"/>
              <a:t>Avoid putting medical debt (zero interest/fees) on a credit card (high interest/fees)</a:t>
            </a:r>
          </a:p>
          <a:p>
            <a:pPr>
              <a:buFont typeface="System Font Regular"/>
              <a:buChar char="🚫"/>
            </a:pPr>
            <a:endParaRPr lang="en-US" dirty="0"/>
          </a:p>
          <a:p>
            <a:pPr>
              <a:buFont typeface="System Font Regular"/>
              <a:buChar char="🚫"/>
            </a:pPr>
            <a:r>
              <a:rPr lang="en-US" dirty="0"/>
              <a:t>Avoid paying off credit card debt with home equity or title loans (that put your car or house at risk)</a:t>
            </a:r>
          </a:p>
          <a:p>
            <a:pPr>
              <a:buFont typeface="System Font Regular"/>
              <a:buChar char="🚫"/>
            </a:pPr>
            <a:endParaRPr lang="en-US" dirty="0"/>
          </a:p>
          <a:p>
            <a:pPr>
              <a:buFont typeface="System Font Regular"/>
              <a:buChar char="🚫"/>
            </a:pPr>
            <a:r>
              <a:rPr lang="en-US" dirty="0"/>
              <a:t>Avoid loans with variable interest rates (they may be cheaper now, but can get much more expensive later)</a:t>
            </a:r>
          </a:p>
        </p:txBody>
      </p:sp>
      <p:grpSp>
        <p:nvGrpSpPr>
          <p:cNvPr id="2" name="Group 1">
            <a:extLst>
              <a:ext uri="{FF2B5EF4-FFF2-40B4-BE49-F238E27FC236}">
                <a16:creationId xmlns:a16="http://schemas.microsoft.com/office/drawing/2014/main" id="{4584A876-431D-9D4A-B1C4-FB7A5895B091}"/>
              </a:ext>
            </a:extLst>
          </p:cNvPr>
          <p:cNvGrpSpPr/>
          <p:nvPr/>
        </p:nvGrpSpPr>
        <p:grpSpPr>
          <a:xfrm>
            <a:off x="8161623" y="2302355"/>
            <a:ext cx="3654083" cy="3654083"/>
            <a:chOff x="8161623" y="2302355"/>
            <a:chExt cx="3654083" cy="3654083"/>
          </a:xfrm>
        </p:grpSpPr>
        <p:pic>
          <p:nvPicPr>
            <p:cNvPr id="4" name="Picture 3" descr="Shape&#10;&#10;Description automatically generated with low confidence">
              <a:extLst>
                <a:ext uri="{FF2B5EF4-FFF2-40B4-BE49-F238E27FC236}">
                  <a16:creationId xmlns:a16="http://schemas.microsoft.com/office/drawing/2014/main" id="{048805D5-3779-E54A-A3FC-6F7A95B201A0}"/>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61623" y="2302355"/>
              <a:ext cx="3654083" cy="3654083"/>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A029D9F7-5F88-9E44-917F-EDB94683D4BC}"/>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sharpenSoften amount="-200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05573" y="2791708"/>
              <a:ext cx="2566181" cy="2566181"/>
            </a:xfrm>
            <a:prstGeom prst="rect">
              <a:avLst/>
            </a:prstGeom>
          </p:spPr>
        </p:pic>
      </p:grpSp>
    </p:spTree>
    <p:extLst>
      <p:ext uri="{BB962C8B-B14F-4D97-AF65-F5344CB8AC3E}">
        <p14:creationId xmlns:p14="http://schemas.microsoft.com/office/powerpoint/2010/main" val="3726225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E09A-F07B-784B-95A2-9590C62C92B7}"/>
              </a:ext>
            </a:extLst>
          </p:cNvPr>
          <p:cNvSpPr>
            <a:spLocks noGrp="1"/>
          </p:cNvSpPr>
          <p:nvPr>
            <p:ph type="ctrTitle"/>
          </p:nvPr>
        </p:nvSpPr>
        <p:spPr/>
        <p:txBody>
          <a:bodyPr/>
          <a:lstStyle/>
          <a:p>
            <a:r>
              <a:rPr lang="en-US" dirty="0"/>
              <a:t>Reduce Your Debt Burden</a:t>
            </a:r>
          </a:p>
        </p:txBody>
      </p:sp>
    </p:spTree>
    <p:extLst>
      <p:ext uri="{BB962C8B-B14F-4D97-AF65-F5344CB8AC3E}">
        <p14:creationId xmlns:p14="http://schemas.microsoft.com/office/powerpoint/2010/main" val="1907540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C66E-1A7A-8E49-B584-F3C10514799D}"/>
              </a:ext>
            </a:extLst>
          </p:cNvPr>
          <p:cNvSpPr>
            <a:spLocks noGrp="1"/>
          </p:cNvSpPr>
          <p:nvPr>
            <p:ph type="title"/>
          </p:nvPr>
        </p:nvSpPr>
        <p:spPr/>
        <p:txBody>
          <a:bodyPr/>
          <a:lstStyle/>
          <a:p>
            <a:r>
              <a:rPr lang="en-US" dirty="0"/>
              <a:t>Notes for Facilitators</a:t>
            </a:r>
          </a:p>
        </p:txBody>
      </p:sp>
      <p:sp>
        <p:nvSpPr>
          <p:cNvPr id="3" name="Content Placeholder 2">
            <a:extLst>
              <a:ext uri="{FF2B5EF4-FFF2-40B4-BE49-F238E27FC236}">
                <a16:creationId xmlns:a16="http://schemas.microsoft.com/office/drawing/2014/main" id="{8836655F-9EF3-9942-A4B6-B78FEDDB6E23}"/>
              </a:ext>
            </a:extLst>
          </p:cNvPr>
          <p:cNvSpPr>
            <a:spLocks noGrp="1"/>
          </p:cNvSpPr>
          <p:nvPr>
            <p:ph idx="1"/>
          </p:nvPr>
        </p:nvSpPr>
        <p:spPr/>
        <p:txBody>
          <a:bodyPr>
            <a:normAutofit fontScale="92500" lnSpcReduction="10000"/>
          </a:bodyPr>
          <a:lstStyle/>
          <a:p>
            <a:pPr marL="514350" indent="-514350">
              <a:buFont typeface="+mj-lt"/>
              <a:buAutoNum type="arabicPeriod"/>
            </a:pPr>
            <a:r>
              <a:rPr lang="en-US" b="1" dirty="0"/>
              <a:t>The goal of this workshop is to connect clients to appropriate next steps.</a:t>
            </a:r>
          </a:p>
          <a:p>
            <a:pPr lvl="1"/>
            <a:r>
              <a:rPr lang="en-US" dirty="0"/>
              <a:t>Often, a client will ask a specific question that warrants a longer follow-up. In such cases, give a simple, succinct response as you can, but flag that they can review their situation in further depth with one of the follow-up resources.</a:t>
            </a:r>
          </a:p>
          <a:p>
            <a:pPr lvl="1"/>
            <a:endParaRPr lang="en-US" dirty="0"/>
          </a:p>
          <a:p>
            <a:pPr marL="514350" indent="-514350">
              <a:buFont typeface="+mj-lt"/>
              <a:buAutoNum type="arabicPeriod"/>
            </a:pPr>
            <a:r>
              <a:rPr lang="en-US" b="1" dirty="0"/>
              <a:t>This workshop is intended to benefit anyone who joins.</a:t>
            </a:r>
          </a:p>
          <a:p>
            <a:pPr lvl="1"/>
            <a:r>
              <a:rPr lang="en-US" dirty="0"/>
              <a:t>However, debt is uniquely personal. Clients who need more targeted follow-up will be directed appropriately. Them leaving the workshop with unanswered questions is not an indication that the topics covered need to be altered. </a:t>
            </a:r>
          </a:p>
          <a:p>
            <a:pPr lvl="1"/>
            <a:r>
              <a:rPr lang="en-US" dirty="0"/>
              <a:t>In addition, please hesitate from adding too much extra information beyond what’s included here. This workshop is not meant to be comprehensive of everything important related to debt.</a:t>
            </a:r>
          </a:p>
        </p:txBody>
      </p:sp>
    </p:spTree>
    <p:extLst>
      <p:ext uri="{BB962C8B-B14F-4D97-AF65-F5344CB8AC3E}">
        <p14:creationId xmlns:p14="http://schemas.microsoft.com/office/powerpoint/2010/main" val="268246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C9265-19B3-A647-9F9B-EC7146CE3BFD}"/>
              </a:ext>
            </a:extLst>
          </p:cNvPr>
          <p:cNvSpPr>
            <a:spLocks noGrp="1"/>
          </p:cNvSpPr>
          <p:nvPr>
            <p:ph type="title"/>
          </p:nvPr>
        </p:nvSpPr>
        <p:spPr/>
        <p:txBody>
          <a:bodyPr>
            <a:normAutofit fontScale="90000"/>
          </a:bodyPr>
          <a:lstStyle/>
          <a:p>
            <a:r>
              <a:rPr lang="en-US" dirty="0"/>
              <a:t>We will sometimes struggle to meet our payments</a:t>
            </a:r>
          </a:p>
        </p:txBody>
      </p:sp>
      <p:sp>
        <p:nvSpPr>
          <p:cNvPr id="3" name="Content Placeholder 2">
            <a:extLst>
              <a:ext uri="{FF2B5EF4-FFF2-40B4-BE49-F238E27FC236}">
                <a16:creationId xmlns:a16="http://schemas.microsoft.com/office/drawing/2014/main" id="{BC010D23-AC26-CF4C-87D1-FE7D02017595}"/>
              </a:ext>
            </a:extLst>
          </p:cNvPr>
          <p:cNvSpPr>
            <a:spLocks noGrp="1"/>
          </p:cNvSpPr>
          <p:nvPr>
            <p:ph idx="1"/>
          </p:nvPr>
        </p:nvSpPr>
        <p:spPr>
          <a:xfrm>
            <a:off x="838199" y="1972637"/>
            <a:ext cx="10987355" cy="4341077"/>
          </a:xfrm>
        </p:spPr>
        <p:txBody>
          <a:bodyPr>
            <a:normAutofit/>
          </a:bodyPr>
          <a:lstStyle/>
          <a:p>
            <a:pPr marL="0" lvl="0" indent="0">
              <a:lnSpc>
                <a:spcPct val="100000"/>
              </a:lnSpc>
              <a:spcBef>
                <a:spcPts val="0"/>
              </a:spcBef>
              <a:spcAft>
                <a:spcPts val="1067"/>
              </a:spcAft>
              <a:buClrTx/>
              <a:buNone/>
            </a:pPr>
            <a:r>
              <a:rPr lang="en-US" sz="3733" b="1" dirty="0">
                <a:solidFill>
                  <a:srgbClr val="1290CE"/>
                </a:solidFill>
              </a:rPr>
              <a:t>What are challenges you face with your debt?</a:t>
            </a:r>
            <a:endParaRPr lang="en-US" dirty="0">
              <a:solidFill>
                <a:schemeClr val="dk1"/>
              </a:solidFill>
              <a:latin typeface="Tw Cen MT" panose="020B0602020104020603" pitchFamily="34" charset="77"/>
              <a:sym typeface="Twentieth Century"/>
            </a:endParaRPr>
          </a:p>
          <a:p>
            <a:pPr marL="609585" indent="-609585">
              <a:spcAft>
                <a:spcPts val="1067"/>
              </a:spcAft>
              <a:buClr>
                <a:schemeClr val="tx1"/>
              </a:buClr>
              <a:buFont typeface="+mj-lt"/>
              <a:buAutoNum type="alphaUcPeriod"/>
            </a:pPr>
            <a:r>
              <a:rPr lang="en-US" dirty="0">
                <a:solidFill>
                  <a:schemeClr val="dk1"/>
                </a:solidFill>
                <a:latin typeface="Tw Cen MT" panose="020B0602020104020603" pitchFamily="34" charset="77"/>
                <a:sym typeface="Twentieth Century"/>
              </a:rPr>
              <a:t>Inconvenient due dates</a:t>
            </a:r>
          </a:p>
          <a:p>
            <a:pPr marL="609585" indent="-609585">
              <a:spcAft>
                <a:spcPts val="1067"/>
              </a:spcAft>
              <a:buClr>
                <a:schemeClr val="tx1"/>
              </a:buClr>
              <a:buFont typeface="+mj-lt"/>
              <a:buAutoNum type="alphaUcPeriod"/>
            </a:pPr>
            <a:r>
              <a:rPr lang="en-US" dirty="0">
                <a:solidFill>
                  <a:schemeClr val="dk1"/>
                </a:solidFill>
                <a:latin typeface="Tw Cen MT" panose="020B0602020104020603" pitchFamily="34" charset="77"/>
                <a:sym typeface="Twentieth Century"/>
              </a:rPr>
              <a:t>High fees</a:t>
            </a:r>
          </a:p>
          <a:p>
            <a:pPr marL="609585" indent="-609585">
              <a:spcAft>
                <a:spcPts val="1067"/>
              </a:spcAft>
              <a:buClr>
                <a:schemeClr val="tx1"/>
              </a:buClr>
              <a:buFont typeface="+mj-lt"/>
              <a:buAutoNum type="alphaUcPeriod"/>
            </a:pPr>
            <a:r>
              <a:rPr lang="en-US" dirty="0">
                <a:solidFill>
                  <a:schemeClr val="dk1"/>
                </a:solidFill>
                <a:latin typeface="Tw Cen MT" panose="020B0602020104020603" pitchFamily="34" charset="77"/>
                <a:sym typeface="Twentieth Century"/>
              </a:rPr>
              <a:t>Other urgent financial needs</a:t>
            </a:r>
          </a:p>
          <a:p>
            <a:pPr marL="609585" indent="-609585">
              <a:spcAft>
                <a:spcPts val="1067"/>
              </a:spcAft>
              <a:buClr>
                <a:schemeClr val="tx1"/>
              </a:buClr>
              <a:buFont typeface="+mj-lt"/>
              <a:buAutoNum type="alphaUcPeriod"/>
            </a:pPr>
            <a:r>
              <a:rPr lang="en-US" dirty="0">
                <a:solidFill>
                  <a:schemeClr val="dk1"/>
                </a:solidFill>
                <a:latin typeface="Tw Cen MT" panose="020B0602020104020603" pitchFamily="34" charset="77"/>
                <a:sym typeface="Twentieth Century"/>
              </a:rPr>
              <a:t>Something else</a:t>
            </a:r>
          </a:p>
          <a:p>
            <a:pPr marL="0" indent="0">
              <a:spcAft>
                <a:spcPts val="1067"/>
              </a:spcAft>
              <a:buNone/>
            </a:pPr>
            <a:endParaRPr lang="en-US" sz="900" dirty="0">
              <a:solidFill>
                <a:schemeClr val="dk1"/>
              </a:solidFill>
              <a:latin typeface="Tw Cen MT" panose="020B0602020104020603" pitchFamily="34" charset="77"/>
              <a:sym typeface="Twentieth Century"/>
            </a:endParaRPr>
          </a:p>
          <a:p>
            <a:pPr marL="0" indent="0">
              <a:spcAft>
                <a:spcPts val="1067"/>
              </a:spcAft>
              <a:buNone/>
            </a:pPr>
            <a:r>
              <a:rPr lang="en-US" i="1" dirty="0">
                <a:solidFill>
                  <a:schemeClr val="dk1"/>
                </a:solidFill>
                <a:latin typeface="Tw Cen MT" panose="020B0602020104020603" pitchFamily="34" charset="77"/>
                <a:sym typeface="Twentieth Century"/>
              </a:rPr>
              <a:t>Choose your response in the poll.</a:t>
            </a:r>
          </a:p>
        </p:txBody>
      </p:sp>
    </p:spTree>
    <p:extLst>
      <p:ext uri="{BB962C8B-B14F-4D97-AF65-F5344CB8AC3E}">
        <p14:creationId xmlns:p14="http://schemas.microsoft.com/office/powerpoint/2010/main" val="4070874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fontScale="90000"/>
          </a:bodyPr>
          <a:lstStyle/>
          <a:p>
            <a:r>
              <a:rPr lang="en-US" dirty="0"/>
              <a:t>We may not always like our lenders, but the truth is…</a:t>
            </a:r>
            <a:endParaRPr lang="en-US" u="sng" dirty="0"/>
          </a:p>
        </p:txBody>
      </p:sp>
      <p:sp>
        <p:nvSpPr>
          <p:cNvPr id="20" name="Google Shape;1184;p95">
            <a:extLst>
              <a:ext uri="{FF2B5EF4-FFF2-40B4-BE49-F238E27FC236}">
                <a16:creationId xmlns:a16="http://schemas.microsoft.com/office/drawing/2014/main" id="{0B74382E-14BF-6E42-8339-44C1AE429A34}"/>
              </a:ext>
            </a:extLst>
          </p:cNvPr>
          <p:cNvSpPr txBox="1">
            <a:spLocks/>
          </p:cNvSpPr>
          <p:nvPr/>
        </p:nvSpPr>
        <p:spPr>
          <a:xfrm>
            <a:off x="5013960" y="2142787"/>
            <a:ext cx="6507474" cy="3544919"/>
          </a:xfrm>
          <a:prstGeom prst="rect">
            <a:avLst/>
          </a:prstGeom>
          <a:noFill/>
          <a:ln>
            <a:noFill/>
          </a:ln>
        </p:spPr>
        <p:txBody>
          <a:bodyPr spcFirstLastPara="1" wrap="square" lIns="91425" tIns="45700" rIns="91425" bIns="45700" anchor="t" anchorCtr="0">
            <a:normAutofit/>
          </a:bodyPr>
          <a:lstStyle>
            <a:lvl1pPr marL="342900" indent="-342900" algn="l" defTabSz="914400" rtl="0" eaLnBrk="1" latinLnBrk="0" hangingPunct="1">
              <a:lnSpc>
                <a:spcPct val="100000"/>
              </a:lnSpc>
              <a:spcBef>
                <a:spcPts val="0"/>
              </a:spcBef>
              <a:spcAft>
                <a:spcPts val="500"/>
              </a:spcAft>
              <a:buClrTx/>
              <a:buSzPct val="100000"/>
              <a:buFont typeface="Arial"/>
              <a:buChar char="•"/>
              <a:defRPr lang="en-US" sz="2400" b="0" i="0" kern="1200" baseline="0" dirty="0" smtClean="0">
                <a:solidFill>
                  <a:schemeClr val="tx1"/>
                </a:solidFill>
                <a:latin typeface="+mn-lt"/>
                <a:ea typeface="+mn-ea"/>
                <a:cs typeface="Gill Sans MT"/>
              </a:defRPr>
            </a:lvl1pPr>
            <a:lvl2pPr marL="800100" indent="-342900" algn="l" defTabSz="914400" rtl="0" eaLnBrk="1" latinLnBrk="0" hangingPunct="1">
              <a:lnSpc>
                <a:spcPct val="100000"/>
              </a:lnSpc>
              <a:spcBef>
                <a:spcPts val="0"/>
              </a:spcBef>
              <a:spcAft>
                <a:spcPts val="500"/>
              </a:spcAft>
              <a:buFont typeface="Arial"/>
              <a:buChar char="•"/>
              <a:defRPr lang="en-US" sz="2400" b="0" i="0" kern="1200" baseline="0" dirty="0" smtClean="0">
                <a:solidFill>
                  <a:schemeClr val="tx1"/>
                </a:solidFill>
                <a:latin typeface="+mn-lt"/>
                <a:ea typeface="+mn-ea"/>
                <a:cs typeface="Gill Sans MT"/>
              </a:defRPr>
            </a:lvl2pPr>
            <a:lvl3pPr marL="1257300" indent="-342900" algn="l" defTabSz="914400" rtl="0" eaLnBrk="1" latinLnBrk="0" hangingPunct="1">
              <a:lnSpc>
                <a:spcPct val="100000"/>
              </a:lnSpc>
              <a:spcBef>
                <a:spcPts val="0"/>
              </a:spcBef>
              <a:spcAft>
                <a:spcPts val="500"/>
              </a:spcAft>
              <a:buClrTx/>
              <a:buSzPct val="100000"/>
              <a:buFont typeface="Arial"/>
              <a:buChar char="•"/>
              <a:defRPr lang="en-US" sz="2000" b="0" i="0" kern="1200" baseline="0" dirty="0" smtClean="0">
                <a:solidFill>
                  <a:schemeClr val="tx1"/>
                </a:solidFill>
                <a:latin typeface="+mn-lt"/>
                <a:ea typeface="+mn-ea"/>
                <a:cs typeface="Gill Sans MT"/>
              </a:defRPr>
            </a:lvl3pPr>
            <a:lvl4pPr marL="1714500" indent="-342900" algn="l" defTabSz="914400" rtl="0" eaLnBrk="1" latinLnBrk="0" hangingPunct="1">
              <a:lnSpc>
                <a:spcPct val="100000"/>
              </a:lnSpc>
              <a:spcBef>
                <a:spcPts val="0"/>
              </a:spcBef>
              <a:spcAft>
                <a:spcPts val="500"/>
              </a:spcAft>
              <a:buFont typeface="Arial"/>
              <a:buChar char="•"/>
              <a:defRPr lang="en-US" sz="2000" b="0" i="0" kern="1200" baseline="0" dirty="0" smtClean="0">
                <a:solidFill>
                  <a:schemeClr val="tx1"/>
                </a:solidFill>
                <a:latin typeface="+mn-lt"/>
                <a:ea typeface="+mn-ea"/>
                <a:cs typeface="Gill Sans MT"/>
              </a:defRPr>
            </a:lvl4pPr>
            <a:lvl5pPr marL="2130552" indent="-342900" algn="l" defTabSz="914400" rtl="0" eaLnBrk="1" latinLnBrk="0" hangingPunct="1">
              <a:lnSpc>
                <a:spcPct val="100000"/>
              </a:lnSpc>
              <a:spcBef>
                <a:spcPts val="0"/>
              </a:spcBef>
              <a:spcAft>
                <a:spcPts val="500"/>
              </a:spcAft>
              <a:buSzPct val="100000"/>
              <a:buFont typeface="Arial"/>
              <a:buChar char="•"/>
              <a:tabLst/>
              <a:defRPr lang="en-US" sz="2000" b="0" i="0" kern="1200" baseline="0" dirty="0" smtClean="0">
                <a:solidFill>
                  <a:schemeClr val="tx1"/>
                </a:solidFill>
                <a:latin typeface="+mn-lt"/>
                <a:ea typeface="+mn-ea"/>
                <a:cs typeface="Gill Sans MT"/>
              </a:defRPr>
            </a:lvl5pPr>
            <a:lvl6pPr marL="2507742" indent="-285750" algn="l" defTabSz="914400" rtl="0" eaLnBrk="1" latinLnBrk="0" hangingPunct="1">
              <a:lnSpc>
                <a:spcPct val="100000"/>
              </a:lnSpc>
              <a:spcBef>
                <a:spcPts val="0"/>
              </a:spcBef>
              <a:spcAft>
                <a:spcPts val="500"/>
              </a:spcAft>
              <a:buClrTx/>
              <a:buSzPct val="75000"/>
              <a:buFont typeface="Arial"/>
              <a:buChar char="•"/>
              <a:defRPr lang="en-US" sz="1800" b="0" i="0" kern="1200" baseline="0" dirty="0" smtClean="0">
                <a:solidFill>
                  <a:schemeClr val="tx1"/>
                </a:solidFill>
                <a:latin typeface="+mn-lt"/>
                <a:ea typeface="+mn-ea"/>
                <a:cs typeface="Gill Sans MT"/>
              </a:defRPr>
            </a:lvl6pPr>
            <a:lvl7pPr marL="274320" indent="0" algn="l" defTabSz="914400" rtl="0" eaLnBrk="1" latinLnBrk="0" hangingPunct="1">
              <a:lnSpc>
                <a:spcPct val="100000"/>
              </a:lnSpc>
              <a:spcBef>
                <a:spcPts val="0"/>
              </a:spcBef>
              <a:spcAft>
                <a:spcPts val="300"/>
              </a:spcAft>
              <a:buFont typeface="Arial" panose="020B0604020202020204" pitchFamily="34" charset="0"/>
              <a:buChar char="​"/>
              <a:defRPr sz="1600" b="0" i="0" kern="1200" baseline="0">
                <a:solidFill>
                  <a:schemeClr val="accent1"/>
                </a:solidFill>
                <a:latin typeface="+mn-lt"/>
                <a:ea typeface="+mn-ea"/>
                <a:cs typeface="Gill Sans MT"/>
              </a:defRPr>
            </a:lvl7pPr>
            <a:lvl8pPr marL="475488" indent="-109728" algn="l" defTabSz="914400" rtl="0" eaLnBrk="1" latinLnBrk="0" hangingPunct="1">
              <a:lnSpc>
                <a:spcPct val="100000"/>
              </a:lnSpc>
              <a:spcBef>
                <a:spcPts val="0"/>
              </a:spcBef>
              <a:spcAft>
                <a:spcPts val="300"/>
              </a:spcAft>
              <a:buFont typeface="Arial" panose="020B0604020202020204" pitchFamily="34" charset="0"/>
              <a:buChar char="•"/>
              <a:defRPr sz="1400" b="0" i="0" kern="1200" baseline="0">
                <a:solidFill>
                  <a:schemeClr val="tx1"/>
                </a:solidFill>
                <a:latin typeface="+mn-lt"/>
                <a:ea typeface="+mn-ea"/>
                <a:cs typeface="Gill Sans MT"/>
              </a:defRPr>
            </a:lvl8pPr>
            <a:lvl9pPr marL="475488" indent="0" algn="l" defTabSz="914400" rtl="0" eaLnBrk="1" latinLnBrk="0" hangingPunct="1">
              <a:lnSpc>
                <a:spcPct val="100000"/>
              </a:lnSpc>
              <a:spcBef>
                <a:spcPts val="0"/>
              </a:spcBef>
              <a:spcAft>
                <a:spcPts val="300"/>
              </a:spcAft>
              <a:buFont typeface="Arial" panose="020B0604020202020204" pitchFamily="34" charset="0"/>
              <a:buChar char="​"/>
              <a:defRPr sz="1400" b="0" i="0" kern="1200">
                <a:solidFill>
                  <a:schemeClr val="tx2"/>
                </a:solidFill>
                <a:latin typeface="+mn-lt"/>
                <a:ea typeface="+mn-ea"/>
                <a:cs typeface="Gill Sans MT"/>
              </a:defRPr>
            </a:lvl9pPr>
          </a:lstStyle>
          <a:p>
            <a:pPr marL="0" indent="0">
              <a:spcAft>
                <a:spcPts val="0"/>
              </a:spcAft>
              <a:buClr>
                <a:schemeClr val="dk1"/>
              </a:buClr>
              <a:buSzPts val="2400"/>
              <a:buFont typeface="Arial"/>
              <a:buNone/>
            </a:pPr>
            <a:endParaRPr lang="en-US" sz="2800" dirty="0">
              <a:latin typeface="Tw Cen MT" panose="020B0602020104020603" pitchFamily="34" charset="77"/>
            </a:endParaRPr>
          </a:p>
          <a:p>
            <a:pPr marL="0" indent="0" algn="ctr">
              <a:spcAft>
                <a:spcPts val="0"/>
              </a:spcAft>
              <a:buClr>
                <a:schemeClr val="dk1"/>
              </a:buClr>
              <a:buSzPts val="2400"/>
              <a:buFont typeface="Arial"/>
              <a:buNone/>
            </a:pPr>
            <a:r>
              <a:rPr lang="en-US" sz="2800" dirty="0">
                <a:latin typeface="Tw Cen MT" panose="020B0602020104020603" pitchFamily="34" charset="77"/>
              </a:rPr>
              <a:t>Credit card, banks, and other lenders </a:t>
            </a:r>
            <a:br>
              <a:rPr lang="en-US" sz="2800" dirty="0">
                <a:latin typeface="Tw Cen MT" panose="020B0602020104020603" pitchFamily="34" charset="77"/>
              </a:rPr>
            </a:br>
            <a:r>
              <a:rPr lang="en-US" sz="2800" dirty="0">
                <a:latin typeface="Tw Cen MT" panose="020B0602020104020603" pitchFamily="34" charset="77"/>
              </a:rPr>
              <a:t>don’t want you to default on your loan. </a:t>
            </a:r>
          </a:p>
          <a:p>
            <a:pPr marL="0" indent="0" algn="ctr">
              <a:spcAft>
                <a:spcPts val="0"/>
              </a:spcAft>
              <a:buClr>
                <a:schemeClr val="dk1"/>
              </a:buClr>
              <a:buSzPts val="2400"/>
              <a:buFont typeface="Arial"/>
              <a:buNone/>
            </a:pPr>
            <a:endParaRPr lang="en-US" sz="2800" dirty="0">
              <a:latin typeface="Tw Cen MT" panose="020B0602020104020603" pitchFamily="34" charset="77"/>
            </a:endParaRPr>
          </a:p>
          <a:p>
            <a:pPr marL="0" indent="0" algn="ctr">
              <a:spcAft>
                <a:spcPts val="0"/>
              </a:spcAft>
              <a:buClr>
                <a:schemeClr val="dk1"/>
              </a:buClr>
              <a:buSzPts val="2400"/>
              <a:buFont typeface="Arial"/>
              <a:buNone/>
            </a:pPr>
            <a:r>
              <a:rPr lang="en-US" sz="2800" dirty="0">
                <a:latin typeface="Tw Cen MT" panose="020B0602020104020603" pitchFamily="34" charset="77"/>
              </a:rPr>
              <a:t>If you’re having a hard time making your payments, they may be able to help reduce your debt burden.</a:t>
            </a:r>
          </a:p>
          <a:p>
            <a:pPr marL="0" indent="0" algn="ctr">
              <a:spcAft>
                <a:spcPts val="0"/>
              </a:spcAft>
              <a:buClr>
                <a:schemeClr val="dk1"/>
              </a:buClr>
              <a:buSzPts val="2400"/>
              <a:buFont typeface="Arial"/>
              <a:buNone/>
            </a:pPr>
            <a:endParaRPr lang="en-US" sz="2800" dirty="0">
              <a:latin typeface="Tw Cen MT" panose="020B0602020104020603" pitchFamily="34" charset="77"/>
            </a:endParaRPr>
          </a:p>
        </p:txBody>
      </p:sp>
      <p:sp>
        <p:nvSpPr>
          <p:cNvPr id="10" name="TextBox 9">
            <a:extLst>
              <a:ext uri="{FF2B5EF4-FFF2-40B4-BE49-F238E27FC236}">
                <a16:creationId xmlns:a16="http://schemas.microsoft.com/office/drawing/2014/main" id="{6AC9FD49-BBBF-7E43-BAA1-EB6946EC9F51}"/>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a:t>
            </a:r>
            <a:r>
              <a:rPr lang="en-US" sz="1400" b="1" dirty="0">
                <a:solidFill>
                  <a:schemeClr val="accent5"/>
                </a:solidFill>
              </a:rPr>
              <a:t>Ease debt burden   </a:t>
            </a:r>
            <a:r>
              <a:rPr lang="en-US" sz="1400" dirty="0">
                <a:solidFill>
                  <a:schemeClr val="accent3"/>
                </a:solidFill>
              </a:rPr>
              <a:t>●   Get free help</a:t>
            </a:r>
          </a:p>
        </p:txBody>
      </p:sp>
      <p:pic>
        <p:nvPicPr>
          <p:cNvPr id="4" name="Picture 3" descr="Shape&#10;&#10;Description automatically generated with low confidence">
            <a:extLst>
              <a:ext uri="{FF2B5EF4-FFF2-40B4-BE49-F238E27FC236}">
                <a16:creationId xmlns:a16="http://schemas.microsoft.com/office/drawing/2014/main" id="{6CEB7AE9-000A-6843-B4AB-DCFF1161B9F9}"/>
              </a:ext>
            </a:extLst>
          </p:cNvPr>
          <p:cNvPicPr>
            <a:picLocks noChangeAspect="1"/>
          </p:cNvPicPr>
          <p:nvPr/>
        </p:nvPicPr>
        <p:blipFill>
          <a:blip r:embed="rId3"/>
          <a:stretch>
            <a:fillRect/>
          </a:stretch>
        </p:blipFill>
        <p:spPr>
          <a:xfrm>
            <a:off x="204107" y="1170294"/>
            <a:ext cx="5501640" cy="5501640"/>
          </a:xfrm>
          <a:prstGeom prst="rect">
            <a:avLst/>
          </a:prstGeom>
        </p:spPr>
      </p:pic>
    </p:spTree>
    <p:extLst>
      <p:ext uri="{BB962C8B-B14F-4D97-AF65-F5344CB8AC3E}">
        <p14:creationId xmlns:p14="http://schemas.microsoft.com/office/powerpoint/2010/main" val="205111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Google Shape;2433;p127"/>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US" dirty="0"/>
              <a:t>Tips for talking to your lenders</a:t>
            </a:r>
            <a:endParaRPr dirty="0"/>
          </a:p>
        </p:txBody>
      </p:sp>
      <p:sp>
        <p:nvSpPr>
          <p:cNvPr id="9" name="TextBox 8">
            <a:extLst>
              <a:ext uri="{FF2B5EF4-FFF2-40B4-BE49-F238E27FC236}">
                <a16:creationId xmlns:a16="http://schemas.microsoft.com/office/drawing/2014/main" id="{769D6CFD-4005-C944-8D92-923F0EA0266B}"/>
              </a:ext>
            </a:extLst>
          </p:cNvPr>
          <p:cNvSpPr txBox="1"/>
          <p:nvPr/>
        </p:nvSpPr>
        <p:spPr>
          <a:xfrm>
            <a:off x="8075507" y="4447411"/>
            <a:ext cx="2876544" cy="1077218"/>
          </a:xfrm>
          <a:prstGeom prst="rect">
            <a:avLst/>
          </a:prstGeom>
          <a:noFill/>
        </p:spPr>
        <p:txBody>
          <a:bodyPr wrap="square" rtlCol="0">
            <a:spAutoFit/>
          </a:bodyPr>
          <a:lstStyle/>
          <a:p>
            <a:pPr algn="ctr"/>
            <a:r>
              <a:rPr lang="en-US" sz="3200" i="1" dirty="0"/>
              <a:t>Get the terms in writing</a:t>
            </a:r>
            <a:endParaRPr lang="en-US" sz="3200" b="1" i="1" dirty="0">
              <a:solidFill>
                <a:schemeClr val="accent6"/>
              </a:solidFill>
            </a:endParaRPr>
          </a:p>
        </p:txBody>
      </p:sp>
      <p:cxnSp>
        <p:nvCxnSpPr>
          <p:cNvPr id="22" name="Straight Connector 21">
            <a:extLst>
              <a:ext uri="{FF2B5EF4-FFF2-40B4-BE49-F238E27FC236}">
                <a16:creationId xmlns:a16="http://schemas.microsoft.com/office/drawing/2014/main" id="{8C4DA3D2-C963-4746-A7D7-F297278D4314}"/>
              </a:ext>
            </a:extLst>
          </p:cNvPr>
          <p:cNvCxnSpPr>
            <a:cxnSpLocks/>
          </p:cNvCxnSpPr>
          <p:nvPr/>
        </p:nvCxnSpPr>
        <p:spPr>
          <a:xfrm flipV="1">
            <a:off x="9001702" y="4283630"/>
            <a:ext cx="1024154" cy="1405"/>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A50BB5-A5FE-AE40-9A50-21503F26A6FF}"/>
              </a:ext>
            </a:extLst>
          </p:cNvPr>
          <p:cNvSpPr txBox="1"/>
          <p:nvPr/>
        </p:nvSpPr>
        <p:spPr>
          <a:xfrm>
            <a:off x="4771815" y="4447411"/>
            <a:ext cx="2876544" cy="1077218"/>
          </a:xfrm>
          <a:prstGeom prst="rect">
            <a:avLst/>
          </a:prstGeom>
          <a:noFill/>
        </p:spPr>
        <p:txBody>
          <a:bodyPr wrap="square" rtlCol="0">
            <a:spAutoFit/>
          </a:bodyPr>
          <a:lstStyle/>
          <a:p>
            <a:pPr algn="ctr"/>
            <a:r>
              <a:rPr lang="en-US" sz="3200" i="1" dirty="0"/>
              <a:t>Explain your situation</a:t>
            </a:r>
            <a:endParaRPr lang="en-US" sz="3200" b="1" i="1" dirty="0">
              <a:solidFill>
                <a:schemeClr val="accent6"/>
              </a:solidFill>
            </a:endParaRPr>
          </a:p>
        </p:txBody>
      </p:sp>
      <p:cxnSp>
        <p:nvCxnSpPr>
          <p:cNvPr id="17" name="Straight Connector 16">
            <a:extLst>
              <a:ext uri="{FF2B5EF4-FFF2-40B4-BE49-F238E27FC236}">
                <a16:creationId xmlns:a16="http://schemas.microsoft.com/office/drawing/2014/main" id="{76496EE6-C4ED-3044-8922-8098C720965C}"/>
              </a:ext>
            </a:extLst>
          </p:cNvPr>
          <p:cNvCxnSpPr>
            <a:cxnSpLocks/>
          </p:cNvCxnSpPr>
          <p:nvPr/>
        </p:nvCxnSpPr>
        <p:spPr>
          <a:xfrm flipV="1">
            <a:off x="5698010" y="4283630"/>
            <a:ext cx="1024154" cy="1405"/>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1BD85F-6395-5141-86DF-B5740F312FC5}"/>
              </a:ext>
            </a:extLst>
          </p:cNvPr>
          <p:cNvSpPr txBox="1"/>
          <p:nvPr/>
        </p:nvSpPr>
        <p:spPr>
          <a:xfrm>
            <a:off x="1239951" y="4447411"/>
            <a:ext cx="2876544" cy="584775"/>
          </a:xfrm>
          <a:prstGeom prst="rect">
            <a:avLst/>
          </a:prstGeom>
          <a:noFill/>
        </p:spPr>
        <p:txBody>
          <a:bodyPr wrap="square" rtlCol="0">
            <a:spAutoFit/>
          </a:bodyPr>
          <a:lstStyle/>
          <a:p>
            <a:pPr algn="ctr"/>
            <a:r>
              <a:rPr lang="en-US" sz="3200" i="1" dirty="0"/>
              <a:t>Call early</a:t>
            </a:r>
            <a:endParaRPr lang="en-US" sz="3200" b="1" i="1" dirty="0">
              <a:solidFill>
                <a:schemeClr val="accent6"/>
              </a:solidFill>
            </a:endParaRPr>
          </a:p>
        </p:txBody>
      </p:sp>
      <p:cxnSp>
        <p:nvCxnSpPr>
          <p:cNvPr id="20" name="Straight Connector 19">
            <a:extLst>
              <a:ext uri="{FF2B5EF4-FFF2-40B4-BE49-F238E27FC236}">
                <a16:creationId xmlns:a16="http://schemas.microsoft.com/office/drawing/2014/main" id="{F6603FF8-D221-534B-8369-7E29A5E20B15}"/>
              </a:ext>
            </a:extLst>
          </p:cNvPr>
          <p:cNvCxnSpPr>
            <a:cxnSpLocks/>
          </p:cNvCxnSpPr>
          <p:nvPr/>
        </p:nvCxnSpPr>
        <p:spPr>
          <a:xfrm flipV="1">
            <a:off x="2166146" y="4283630"/>
            <a:ext cx="1024154" cy="1405"/>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4" name="Picture 3" descr="Shape&#10;&#10;Description automatically generated with low confidence">
            <a:extLst>
              <a:ext uri="{FF2B5EF4-FFF2-40B4-BE49-F238E27FC236}">
                <a16:creationId xmlns:a16="http://schemas.microsoft.com/office/drawing/2014/main" id="{080E10E5-D08B-8F4F-8721-32E7AEC303C9}"/>
              </a:ext>
            </a:extLst>
          </p:cNvPr>
          <p:cNvPicPr>
            <a:picLocks noChangeAspect="1"/>
          </p:cNvPicPr>
          <p:nvPr/>
        </p:nvPicPr>
        <p:blipFill>
          <a:blip r:embed="rId3"/>
          <a:stretch>
            <a:fillRect/>
          </a:stretch>
        </p:blipFill>
        <p:spPr>
          <a:xfrm>
            <a:off x="1603750" y="2118218"/>
            <a:ext cx="2148945" cy="2148945"/>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CDE2B11E-EE1E-F742-BE1A-91B190E9E183}"/>
              </a:ext>
            </a:extLst>
          </p:cNvPr>
          <p:cNvPicPr>
            <a:picLocks noChangeAspect="1"/>
          </p:cNvPicPr>
          <p:nvPr/>
        </p:nvPicPr>
        <p:blipFill>
          <a:blip r:embed="rId4"/>
          <a:stretch>
            <a:fillRect/>
          </a:stretch>
        </p:blipFill>
        <p:spPr>
          <a:xfrm>
            <a:off x="8498492" y="2236590"/>
            <a:ext cx="2030573" cy="2030573"/>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A6D75EAB-7DD6-EF41-A8CC-F00AEF313463}"/>
              </a:ext>
            </a:extLst>
          </p:cNvPr>
          <p:cNvPicPr>
            <a:picLocks noChangeAspect="1"/>
          </p:cNvPicPr>
          <p:nvPr/>
        </p:nvPicPr>
        <p:blipFill>
          <a:blip r:embed="rId5"/>
          <a:stretch>
            <a:fillRect/>
          </a:stretch>
        </p:blipFill>
        <p:spPr>
          <a:xfrm>
            <a:off x="5157679" y="2199468"/>
            <a:ext cx="2104815" cy="2104815"/>
          </a:xfrm>
          <a:prstGeom prst="rect">
            <a:avLst/>
          </a:prstGeom>
        </p:spPr>
      </p:pic>
      <p:sp>
        <p:nvSpPr>
          <p:cNvPr id="18" name="TextBox 17">
            <a:extLst>
              <a:ext uri="{FF2B5EF4-FFF2-40B4-BE49-F238E27FC236}">
                <a16:creationId xmlns:a16="http://schemas.microsoft.com/office/drawing/2014/main" id="{16D36308-BC4B-2C4B-97FC-4A2399A36F8E}"/>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a:t>
            </a:r>
            <a:r>
              <a:rPr lang="en-US" sz="1400" b="1" dirty="0">
                <a:solidFill>
                  <a:schemeClr val="accent5"/>
                </a:solidFill>
              </a:rPr>
              <a:t>Ease debt burden   </a:t>
            </a:r>
            <a:r>
              <a:rPr lang="en-US" sz="1400" dirty="0">
                <a:solidFill>
                  <a:schemeClr val="accent3"/>
                </a:solidFill>
              </a:rPr>
              <a:t>●   Get free help</a:t>
            </a:r>
          </a:p>
        </p:txBody>
      </p:sp>
    </p:spTree>
    <p:extLst>
      <p:ext uri="{BB962C8B-B14F-4D97-AF65-F5344CB8AC3E}">
        <p14:creationId xmlns:p14="http://schemas.microsoft.com/office/powerpoint/2010/main" val="36721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a:bodyPr>
          <a:lstStyle/>
          <a:p>
            <a:r>
              <a:rPr lang="en-US" dirty="0"/>
              <a:t>Easing Credit Card Debt</a:t>
            </a:r>
            <a:endParaRPr lang="en-US" u="sng" dirty="0"/>
          </a:p>
        </p:txBody>
      </p:sp>
      <p:cxnSp>
        <p:nvCxnSpPr>
          <p:cNvPr id="21" name="Straight Connector 20">
            <a:extLst>
              <a:ext uri="{FF2B5EF4-FFF2-40B4-BE49-F238E27FC236}">
                <a16:creationId xmlns:a16="http://schemas.microsoft.com/office/drawing/2014/main" id="{79AF95B2-9F1B-E947-8738-0E8663FAAD5E}"/>
              </a:ext>
            </a:extLst>
          </p:cNvPr>
          <p:cNvCxnSpPr/>
          <p:nvPr/>
        </p:nvCxnSpPr>
        <p:spPr>
          <a:xfrm>
            <a:off x="3367665" y="2117989"/>
            <a:ext cx="0" cy="4113991"/>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8C3A772C-9953-4D41-9DDF-CB3C3C952706}"/>
              </a:ext>
            </a:extLst>
          </p:cNvPr>
          <p:cNvSpPr txBox="1">
            <a:spLocks/>
          </p:cNvSpPr>
          <p:nvPr/>
        </p:nvSpPr>
        <p:spPr>
          <a:xfrm>
            <a:off x="3699803" y="2387432"/>
            <a:ext cx="7970849" cy="3575100"/>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Wingdings" pitchFamily="2" charset="2"/>
              <a:buNone/>
            </a:pPr>
            <a:r>
              <a:rPr lang="en-US" b="1" dirty="0">
                <a:latin typeface="Tw Cen MT" panose="020B0602020104020603" pitchFamily="34" charset="77"/>
              </a:rPr>
              <a:t>Consider asking your lender to:</a:t>
            </a:r>
          </a:p>
          <a:p>
            <a:pPr marL="514350" indent="-514350">
              <a:lnSpc>
                <a:spcPct val="150000"/>
              </a:lnSpc>
              <a:buFont typeface="+mj-lt"/>
              <a:buAutoNum type="arabicPeriod"/>
            </a:pPr>
            <a:r>
              <a:rPr lang="en-US" dirty="0">
                <a:latin typeface="Tw Cen MT" panose="020B0602020104020603" pitchFamily="34" charset="77"/>
              </a:rPr>
              <a:t>Waive the late fee for a missed payment</a:t>
            </a:r>
          </a:p>
          <a:p>
            <a:pPr marL="514350" indent="-514350">
              <a:lnSpc>
                <a:spcPct val="150000"/>
              </a:lnSpc>
              <a:buFont typeface="+mj-lt"/>
              <a:buAutoNum type="arabicPeriod"/>
            </a:pPr>
            <a:r>
              <a:rPr lang="en-US" dirty="0">
                <a:latin typeface="Tw Cen MT" panose="020B0602020104020603" pitchFamily="34" charset="77"/>
              </a:rPr>
              <a:t>Change your due date to a more convenient time</a:t>
            </a:r>
          </a:p>
          <a:p>
            <a:pPr marL="514350" indent="-514350">
              <a:lnSpc>
                <a:spcPct val="150000"/>
              </a:lnSpc>
              <a:buFont typeface="+mj-lt"/>
              <a:buAutoNum type="arabicPeriod"/>
            </a:pPr>
            <a:r>
              <a:rPr lang="en-US" dirty="0">
                <a:latin typeface="Tw Cen MT" panose="020B0602020104020603" pitchFamily="34" charset="77"/>
              </a:rPr>
              <a:t>A </a:t>
            </a:r>
            <a:r>
              <a:rPr lang="en-US" b="1" dirty="0">
                <a:latin typeface="Tw Cen MT" panose="020B0602020104020603" pitchFamily="34" charset="77"/>
              </a:rPr>
              <a:t>financial “hardship program”, </a:t>
            </a:r>
            <a:r>
              <a:rPr lang="en-US" dirty="0">
                <a:latin typeface="Tw Cen MT" panose="020B0602020104020603" pitchFamily="34" charset="77"/>
              </a:rPr>
              <a:t>possibly offering a temporary pause on fees or lower interest rates</a:t>
            </a:r>
          </a:p>
        </p:txBody>
      </p:sp>
      <p:pic>
        <p:nvPicPr>
          <p:cNvPr id="14" name="Picture 13" descr="Shape&#10;&#10;Description automatically generated with low confidence">
            <a:extLst>
              <a:ext uri="{FF2B5EF4-FFF2-40B4-BE49-F238E27FC236}">
                <a16:creationId xmlns:a16="http://schemas.microsoft.com/office/drawing/2014/main" id="{E0B522BE-EC56-074E-9E3B-B484A0E65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87" y="2459274"/>
            <a:ext cx="3431417" cy="3431417"/>
          </a:xfrm>
          <a:prstGeom prst="rect">
            <a:avLst/>
          </a:prstGeom>
        </p:spPr>
      </p:pic>
      <p:sp>
        <p:nvSpPr>
          <p:cNvPr id="6" name="TextBox 5">
            <a:extLst>
              <a:ext uri="{FF2B5EF4-FFF2-40B4-BE49-F238E27FC236}">
                <a16:creationId xmlns:a16="http://schemas.microsoft.com/office/drawing/2014/main" id="{0CCAE99C-E799-B54C-B882-5A9945560BCA}"/>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a:t>
            </a:r>
            <a:r>
              <a:rPr lang="en-US" sz="1400" b="1" dirty="0">
                <a:solidFill>
                  <a:schemeClr val="accent5"/>
                </a:solidFill>
              </a:rPr>
              <a:t>Ease debt burden   </a:t>
            </a:r>
            <a:r>
              <a:rPr lang="en-US" sz="1400" dirty="0">
                <a:solidFill>
                  <a:schemeClr val="accent3"/>
                </a:solidFill>
              </a:rPr>
              <a:t>●   Get free help</a:t>
            </a:r>
          </a:p>
        </p:txBody>
      </p:sp>
    </p:spTree>
    <p:extLst>
      <p:ext uri="{BB962C8B-B14F-4D97-AF65-F5344CB8AC3E}">
        <p14:creationId xmlns:p14="http://schemas.microsoft.com/office/powerpoint/2010/main" val="79973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a:bodyPr>
          <a:lstStyle/>
          <a:p>
            <a:r>
              <a:rPr lang="en-US" dirty="0"/>
              <a:t>Easing Medical Debt</a:t>
            </a:r>
            <a:endParaRPr lang="en-US" u="sng" dirty="0"/>
          </a:p>
        </p:txBody>
      </p:sp>
      <p:cxnSp>
        <p:nvCxnSpPr>
          <p:cNvPr id="21" name="Straight Connector 20">
            <a:extLst>
              <a:ext uri="{FF2B5EF4-FFF2-40B4-BE49-F238E27FC236}">
                <a16:creationId xmlns:a16="http://schemas.microsoft.com/office/drawing/2014/main" id="{79AF95B2-9F1B-E947-8738-0E8663FAAD5E}"/>
              </a:ext>
            </a:extLst>
          </p:cNvPr>
          <p:cNvCxnSpPr/>
          <p:nvPr/>
        </p:nvCxnSpPr>
        <p:spPr>
          <a:xfrm>
            <a:off x="3367665" y="2117989"/>
            <a:ext cx="0" cy="4113991"/>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8C3A772C-9953-4D41-9DDF-CB3C3C952706}"/>
              </a:ext>
            </a:extLst>
          </p:cNvPr>
          <p:cNvSpPr txBox="1">
            <a:spLocks/>
          </p:cNvSpPr>
          <p:nvPr/>
        </p:nvSpPr>
        <p:spPr>
          <a:xfrm>
            <a:off x="3699803" y="2387432"/>
            <a:ext cx="7970849" cy="3575100"/>
          </a:xfrm>
          <a:prstGeom prst="rect">
            <a:avLst/>
          </a:prstGeom>
        </p:spPr>
        <p:txBody>
          <a:bodyPr anchor="ctr">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1" dirty="0">
                <a:latin typeface="Tw Cen MT" panose="020B0602020104020603" pitchFamily="34" charset="77"/>
              </a:rPr>
              <a:t>Consider asking the health care provider to:</a:t>
            </a:r>
          </a:p>
          <a:p>
            <a:pPr marL="514350" indent="-514350">
              <a:lnSpc>
                <a:spcPct val="150000"/>
              </a:lnSpc>
              <a:buFont typeface="+mj-lt"/>
              <a:buAutoNum type="arabicPeriod"/>
            </a:pPr>
            <a:r>
              <a:rPr lang="en-US" dirty="0">
                <a:latin typeface="Tw Cen MT" panose="020B0602020104020603" pitchFamily="34" charset="77"/>
              </a:rPr>
              <a:t>Describe their </a:t>
            </a:r>
            <a:r>
              <a:rPr lang="en-US" b="1" dirty="0">
                <a:latin typeface="Tw Cen MT" panose="020B0602020104020603" pitchFamily="34" charset="77"/>
              </a:rPr>
              <a:t>financial assistance policy </a:t>
            </a:r>
            <a:r>
              <a:rPr lang="en-US" dirty="0">
                <a:latin typeface="Tw Cen MT" panose="020B0602020104020603" pitchFamily="34" charset="77"/>
              </a:rPr>
              <a:t>to see if you qualify, which could lower the amount you owe</a:t>
            </a:r>
          </a:p>
          <a:p>
            <a:pPr marL="514350" indent="-514350">
              <a:lnSpc>
                <a:spcPct val="150000"/>
              </a:lnSpc>
              <a:buFont typeface="+mj-lt"/>
              <a:buAutoNum type="arabicPeriod"/>
            </a:pPr>
            <a:r>
              <a:rPr lang="en-US" dirty="0">
                <a:latin typeface="Tw Cen MT" panose="020B0602020104020603" pitchFamily="34" charset="77"/>
              </a:rPr>
              <a:t>Bill you the same rate charged to insurance companies or Medicare or Medicaid</a:t>
            </a:r>
            <a:endParaRPr lang="en-US" sz="100" dirty="0">
              <a:latin typeface="Tw Cen MT" panose="020B0602020104020603" pitchFamily="34" charset="77"/>
            </a:endParaRPr>
          </a:p>
        </p:txBody>
      </p:sp>
      <p:pic>
        <p:nvPicPr>
          <p:cNvPr id="8" name="Picture 7" descr="Shape&#10;&#10;Description automatically generated with low confidence">
            <a:extLst>
              <a:ext uri="{FF2B5EF4-FFF2-40B4-BE49-F238E27FC236}">
                <a16:creationId xmlns:a16="http://schemas.microsoft.com/office/drawing/2014/main" id="{9F369BBB-F8AE-4D48-A4C2-3E103F079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48" y="2664024"/>
            <a:ext cx="3021916" cy="3021916"/>
          </a:xfrm>
          <a:prstGeom prst="rect">
            <a:avLst/>
          </a:prstGeom>
        </p:spPr>
      </p:pic>
      <p:sp>
        <p:nvSpPr>
          <p:cNvPr id="6" name="TextBox 5">
            <a:extLst>
              <a:ext uri="{FF2B5EF4-FFF2-40B4-BE49-F238E27FC236}">
                <a16:creationId xmlns:a16="http://schemas.microsoft.com/office/drawing/2014/main" id="{4856355F-23B6-4542-95DA-50506CEC786A}"/>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a:t>
            </a:r>
            <a:r>
              <a:rPr lang="en-US" sz="1400" b="1" dirty="0">
                <a:solidFill>
                  <a:schemeClr val="accent5"/>
                </a:solidFill>
              </a:rPr>
              <a:t>Ease debt burden   </a:t>
            </a:r>
            <a:r>
              <a:rPr lang="en-US" sz="1400" dirty="0">
                <a:solidFill>
                  <a:schemeClr val="accent3"/>
                </a:solidFill>
              </a:rPr>
              <a:t>●   Get free help</a:t>
            </a:r>
          </a:p>
        </p:txBody>
      </p:sp>
    </p:spTree>
    <p:extLst>
      <p:ext uri="{BB962C8B-B14F-4D97-AF65-F5344CB8AC3E}">
        <p14:creationId xmlns:p14="http://schemas.microsoft.com/office/powerpoint/2010/main" val="291761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a:bodyPr>
          <a:lstStyle/>
          <a:p>
            <a:r>
              <a:rPr lang="en-US" dirty="0"/>
              <a:t>Easing Student Debt</a:t>
            </a:r>
            <a:endParaRPr lang="en-US" u="sng" dirty="0"/>
          </a:p>
        </p:txBody>
      </p:sp>
      <p:cxnSp>
        <p:nvCxnSpPr>
          <p:cNvPr id="21" name="Straight Connector 20">
            <a:extLst>
              <a:ext uri="{FF2B5EF4-FFF2-40B4-BE49-F238E27FC236}">
                <a16:creationId xmlns:a16="http://schemas.microsoft.com/office/drawing/2014/main" id="{79AF95B2-9F1B-E947-8738-0E8663FAAD5E}"/>
              </a:ext>
            </a:extLst>
          </p:cNvPr>
          <p:cNvCxnSpPr/>
          <p:nvPr/>
        </p:nvCxnSpPr>
        <p:spPr>
          <a:xfrm>
            <a:off x="3367665" y="2117989"/>
            <a:ext cx="0" cy="4113991"/>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8C3A772C-9953-4D41-9DDF-CB3C3C952706}"/>
              </a:ext>
            </a:extLst>
          </p:cNvPr>
          <p:cNvSpPr txBox="1">
            <a:spLocks/>
          </p:cNvSpPr>
          <p:nvPr/>
        </p:nvSpPr>
        <p:spPr>
          <a:xfrm>
            <a:off x="3699803" y="2387432"/>
            <a:ext cx="7970849" cy="3575100"/>
          </a:xfrm>
          <a:prstGeom prst="rect">
            <a:avLst/>
          </a:prstGeom>
        </p:spPr>
        <p:txBody>
          <a:bodyPr anchor="ctr">
            <a:normAutofit fontScale="92500" lnSpcReduction="2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1" dirty="0">
                <a:latin typeface="Tw Cen MT" panose="020B0602020104020603" pitchFamily="34" charset="77"/>
              </a:rPr>
              <a:t>Consider asking your lender about:</a:t>
            </a:r>
          </a:p>
          <a:p>
            <a:pPr marL="514350" indent="-514350">
              <a:lnSpc>
                <a:spcPct val="150000"/>
              </a:lnSpc>
              <a:buFont typeface="+mj-lt"/>
              <a:buAutoNum type="arabicPeriod"/>
            </a:pPr>
            <a:r>
              <a:rPr lang="en-US" dirty="0">
                <a:latin typeface="Tw Cen MT" panose="020B0602020104020603" pitchFamily="34" charset="77"/>
              </a:rPr>
              <a:t>Adjusting your monthly payments based on your financial situation with </a:t>
            </a:r>
            <a:r>
              <a:rPr lang="en-US" b="1" dirty="0">
                <a:latin typeface="Tw Cen MT" panose="020B0602020104020603" pitchFamily="34" charset="77"/>
              </a:rPr>
              <a:t>income-driven repayment</a:t>
            </a:r>
          </a:p>
          <a:p>
            <a:pPr marL="514350" indent="-514350">
              <a:lnSpc>
                <a:spcPct val="150000"/>
              </a:lnSpc>
              <a:buFont typeface="+mj-lt"/>
              <a:buAutoNum type="arabicPeriod"/>
            </a:pPr>
            <a:r>
              <a:rPr lang="en-US" dirty="0">
                <a:latin typeface="Tw Cen MT" panose="020B0602020104020603" pitchFamily="34" charset="77"/>
              </a:rPr>
              <a:t>Loan consolidation when you have multiple federal student loans</a:t>
            </a:r>
            <a:endParaRPr lang="en-US" b="1" dirty="0">
              <a:latin typeface="Tw Cen MT" panose="020B0602020104020603" pitchFamily="34" charset="77"/>
            </a:endParaRPr>
          </a:p>
          <a:p>
            <a:pPr marL="514350" indent="-514350">
              <a:lnSpc>
                <a:spcPct val="150000"/>
              </a:lnSpc>
              <a:buFont typeface="+mj-lt"/>
              <a:buAutoNum type="arabicPeriod"/>
            </a:pPr>
            <a:r>
              <a:rPr lang="en-US" dirty="0">
                <a:latin typeface="Tw Cen MT" panose="020B0602020104020603" pitchFamily="34" charset="77"/>
              </a:rPr>
              <a:t>Loan forgiveness depending on your employment</a:t>
            </a:r>
          </a:p>
        </p:txBody>
      </p:sp>
      <p:pic>
        <p:nvPicPr>
          <p:cNvPr id="9" name="Picture 8" descr="Shape&#10;&#10;Description automatically generated with low confidence">
            <a:extLst>
              <a:ext uri="{FF2B5EF4-FFF2-40B4-BE49-F238E27FC236}">
                <a16:creationId xmlns:a16="http://schemas.microsoft.com/office/drawing/2014/main" id="{1E5C1FDA-DFC8-F743-9832-8C4E9F506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87" y="2641603"/>
            <a:ext cx="3066758" cy="3066758"/>
          </a:xfrm>
          <a:prstGeom prst="rect">
            <a:avLst/>
          </a:prstGeom>
        </p:spPr>
      </p:pic>
      <p:sp>
        <p:nvSpPr>
          <p:cNvPr id="6" name="TextBox 5">
            <a:extLst>
              <a:ext uri="{FF2B5EF4-FFF2-40B4-BE49-F238E27FC236}">
                <a16:creationId xmlns:a16="http://schemas.microsoft.com/office/drawing/2014/main" id="{BC24FF75-32E8-1E42-9553-D029219AF507}"/>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a:t>
            </a:r>
            <a:r>
              <a:rPr lang="en-US" sz="1400" b="1" dirty="0">
                <a:solidFill>
                  <a:schemeClr val="accent5"/>
                </a:solidFill>
              </a:rPr>
              <a:t>Ease debt burden   </a:t>
            </a:r>
            <a:r>
              <a:rPr lang="en-US" sz="1400" dirty="0">
                <a:solidFill>
                  <a:schemeClr val="accent3"/>
                </a:solidFill>
              </a:rPr>
              <a:t>●   Get free help</a:t>
            </a:r>
          </a:p>
        </p:txBody>
      </p:sp>
    </p:spTree>
    <p:extLst>
      <p:ext uri="{BB962C8B-B14F-4D97-AF65-F5344CB8AC3E}">
        <p14:creationId xmlns:p14="http://schemas.microsoft.com/office/powerpoint/2010/main" val="203380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3" name="Title 2">
            <a:extLst>
              <a:ext uri="{FF2B5EF4-FFF2-40B4-BE49-F238E27FC236}">
                <a16:creationId xmlns:a16="http://schemas.microsoft.com/office/drawing/2014/main" id="{85F3EC13-5B67-EE46-B33D-76F6C83F05D2}"/>
              </a:ext>
            </a:extLst>
          </p:cNvPr>
          <p:cNvSpPr>
            <a:spLocks noGrp="1"/>
          </p:cNvSpPr>
          <p:nvPr>
            <p:ph type="title"/>
          </p:nvPr>
        </p:nvSpPr>
        <p:spPr/>
        <p:txBody>
          <a:bodyPr>
            <a:normAutofit fontScale="90000"/>
          </a:bodyPr>
          <a:lstStyle/>
          <a:p>
            <a:r>
              <a:rPr lang="en-US" dirty="0"/>
              <a:t>Avoid Debt Settlement Companies</a:t>
            </a:r>
          </a:p>
        </p:txBody>
      </p:sp>
      <p:sp>
        <p:nvSpPr>
          <p:cNvPr id="1207" name="Google Shape;1207;p98"/>
          <p:cNvSpPr txBox="1">
            <a:spLocks noGrp="1"/>
          </p:cNvSpPr>
          <p:nvPr>
            <p:ph idx="1"/>
          </p:nvPr>
        </p:nvSpPr>
        <p:spPr>
          <a:xfrm>
            <a:off x="838200" y="1972637"/>
            <a:ext cx="7323424" cy="3239443"/>
          </a:xfrm>
          <a:prstGeom prst="rect">
            <a:avLst/>
          </a:prstGeom>
          <a:noFill/>
          <a:ln>
            <a:noFill/>
          </a:ln>
        </p:spPr>
        <p:txBody>
          <a:bodyPr spcFirstLastPara="1" vert="horz" wrap="square" lIns="121900" tIns="60933" rIns="121900" bIns="60933" rtlCol="0" anchor="ctr" anchorCtr="0">
            <a:normAutofit lnSpcReduction="10000"/>
          </a:bodyPr>
          <a:lstStyle/>
          <a:p>
            <a:pPr marL="203195" indent="0">
              <a:buClr>
                <a:schemeClr val="dk1"/>
              </a:buClr>
              <a:buSzPts val="2400"/>
              <a:buNone/>
            </a:pPr>
            <a:r>
              <a:rPr lang="en-US" sz="2933" dirty="0">
                <a:latin typeface="Tw Cen MT" panose="020B0602020104020603" pitchFamily="34" charset="77"/>
              </a:rPr>
              <a:t>Debt settlement companies promise to negotiate with your lenders for you, but…</a:t>
            </a:r>
          </a:p>
          <a:p>
            <a:pPr marL="203195" indent="0">
              <a:buClr>
                <a:schemeClr val="dk1"/>
              </a:buClr>
              <a:buSzPts val="2400"/>
              <a:buNone/>
            </a:pPr>
            <a:endParaRPr lang="en-US" sz="1467" dirty="0">
              <a:latin typeface="Tw Cen MT" panose="020B0602020104020603" pitchFamily="34" charset="77"/>
            </a:endParaRPr>
          </a:p>
          <a:p>
            <a:pPr marL="660383" indent="-457189"/>
            <a:r>
              <a:rPr lang="en-US" sz="2933" dirty="0">
                <a:solidFill>
                  <a:schemeClr val="accent2"/>
                </a:solidFill>
                <a:latin typeface="Tw Cen MT" panose="020B0602020104020603" pitchFamily="34" charset="77"/>
              </a:rPr>
              <a:t>They often charge more than you’ll save</a:t>
            </a:r>
          </a:p>
          <a:p>
            <a:pPr marL="660383" indent="-457189"/>
            <a:r>
              <a:rPr lang="en-US" sz="2933" dirty="0">
                <a:solidFill>
                  <a:schemeClr val="accent2"/>
                </a:solidFill>
                <a:latin typeface="Tw Cen MT" panose="020B0602020104020603" pitchFamily="34" charset="77"/>
              </a:rPr>
              <a:t>There are slow, with low success rates</a:t>
            </a:r>
          </a:p>
          <a:p>
            <a:pPr marL="660383" indent="-457189"/>
            <a:r>
              <a:rPr lang="en-US" sz="2933" dirty="0">
                <a:solidFill>
                  <a:schemeClr val="accent2"/>
                </a:solidFill>
                <a:latin typeface="Tw Cen MT" panose="020B0602020104020603" pitchFamily="34" charset="77"/>
              </a:rPr>
              <a:t>They destroy your credit in the process</a:t>
            </a:r>
          </a:p>
          <a:p>
            <a:pPr marL="660383" indent="-457189"/>
            <a:r>
              <a:rPr lang="en-US" sz="2933" dirty="0">
                <a:solidFill>
                  <a:schemeClr val="accent2"/>
                </a:solidFill>
                <a:latin typeface="Tw Cen MT" panose="020B0602020104020603" pitchFamily="34" charset="77"/>
              </a:rPr>
              <a:t>Many lenders refuse to work with them</a:t>
            </a:r>
            <a:endParaRPr sz="2933" dirty="0">
              <a:solidFill>
                <a:schemeClr val="accent2"/>
              </a:solidFill>
              <a:latin typeface="Tw Cen MT" panose="020B0602020104020603" pitchFamily="34" charset="77"/>
            </a:endParaRPr>
          </a:p>
        </p:txBody>
      </p:sp>
      <p:grpSp>
        <p:nvGrpSpPr>
          <p:cNvPr id="11" name="Group 10">
            <a:extLst>
              <a:ext uri="{FF2B5EF4-FFF2-40B4-BE49-F238E27FC236}">
                <a16:creationId xmlns:a16="http://schemas.microsoft.com/office/drawing/2014/main" id="{4339E4B7-9255-A84F-A4E5-25933D5292BE}"/>
              </a:ext>
            </a:extLst>
          </p:cNvPr>
          <p:cNvGrpSpPr/>
          <p:nvPr/>
        </p:nvGrpSpPr>
        <p:grpSpPr>
          <a:xfrm>
            <a:off x="8256570" y="1765316"/>
            <a:ext cx="3654083" cy="3654083"/>
            <a:chOff x="8161623" y="2302355"/>
            <a:chExt cx="3654083" cy="3654083"/>
          </a:xfrm>
        </p:grpSpPr>
        <p:pic>
          <p:nvPicPr>
            <p:cNvPr id="12" name="Picture 11" descr="Shape&#10;&#10;Description automatically generated with low confidence">
              <a:extLst>
                <a:ext uri="{FF2B5EF4-FFF2-40B4-BE49-F238E27FC236}">
                  <a16:creationId xmlns:a16="http://schemas.microsoft.com/office/drawing/2014/main" id="{1AF0B205-4D70-5045-BE8B-DCB38C30F701}"/>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61623" y="2302355"/>
              <a:ext cx="3654083" cy="365408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A0678B5A-3E34-E648-AFB6-462A41F05A37}"/>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sharpenSoften amount="-200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05573" y="2791708"/>
              <a:ext cx="2566181" cy="2566181"/>
            </a:xfrm>
            <a:prstGeom prst="rect">
              <a:avLst/>
            </a:prstGeom>
          </p:spPr>
        </p:pic>
      </p:grpSp>
      <p:sp>
        <p:nvSpPr>
          <p:cNvPr id="7" name="TextBox 6">
            <a:extLst>
              <a:ext uri="{FF2B5EF4-FFF2-40B4-BE49-F238E27FC236}">
                <a16:creationId xmlns:a16="http://schemas.microsoft.com/office/drawing/2014/main" id="{4815207A-DA5B-FC44-9B26-9230393B6BD7}"/>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a:t>
            </a:r>
            <a:r>
              <a:rPr lang="en-US" sz="1400" b="1" dirty="0">
                <a:solidFill>
                  <a:schemeClr val="accent5"/>
                </a:solidFill>
              </a:rPr>
              <a:t>Ease debt burden   </a:t>
            </a:r>
            <a:r>
              <a:rPr lang="en-US" sz="1400" dirty="0">
                <a:solidFill>
                  <a:schemeClr val="accent3"/>
                </a:solidFill>
              </a:rPr>
              <a:t>●   Get free help</a:t>
            </a:r>
          </a:p>
        </p:txBody>
      </p:sp>
    </p:spTree>
    <p:extLst>
      <p:ext uri="{BB962C8B-B14F-4D97-AF65-F5344CB8AC3E}">
        <p14:creationId xmlns:p14="http://schemas.microsoft.com/office/powerpoint/2010/main" val="588594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E09A-F07B-784B-95A2-9590C62C92B7}"/>
              </a:ext>
            </a:extLst>
          </p:cNvPr>
          <p:cNvSpPr>
            <a:spLocks noGrp="1"/>
          </p:cNvSpPr>
          <p:nvPr>
            <p:ph type="ctrTitle"/>
          </p:nvPr>
        </p:nvSpPr>
        <p:spPr/>
        <p:txBody>
          <a:bodyPr/>
          <a:lstStyle/>
          <a:p>
            <a:r>
              <a:rPr lang="en-US" dirty="0"/>
              <a:t>Get Free Help</a:t>
            </a:r>
          </a:p>
        </p:txBody>
      </p:sp>
    </p:spTree>
    <p:extLst>
      <p:ext uri="{BB962C8B-B14F-4D97-AF65-F5344CB8AC3E}">
        <p14:creationId xmlns:p14="http://schemas.microsoft.com/office/powerpoint/2010/main" val="4168198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652A-9EFB-2B42-A47C-D8510F144B4E}"/>
              </a:ext>
            </a:extLst>
          </p:cNvPr>
          <p:cNvSpPr>
            <a:spLocks noGrp="1"/>
          </p:cNvSpPr>
          <p:nvPr>
            <p:ph type="title"/>
          </p:nvPr>
        </p:nvSpPr>
        <p:spPr/>
        <p:txBody>
          <a:bodyPr>
            <a:normAutofit fontScale="90000"/>
          </a:bodyPr>
          <a:lstStyle/>
          <a:p>
            <a:r>
              <a:rPr lang="en-US" dirty="0"/>
              <a:t>Managing debt can be hard, but you don’t have to do it alone</a:t>
            </a:r>
          </a:p>
        </p:txBody>
      </p:sp>
      <p:sp>
        <p:nvSpPr>
          <p:cNvPr id="3" name="Content Placeholder 2">
            <a:extLst>
              <a:ext uri="{FF2B5EF4-FFF2-40B4-BE49-F238E27FC236}">
                <a16:creationId xmlns:a16="http://schemas.microsoft.com/office/drawing/2014/main" id="{3B04CBD8-3956-2B4E-B45F-F4816DFF5424}"/>
              </a:ext>
            </a:extLst>
          </p:cNvPr>
          <p:cNvSpPr>
            <a:spLocks noGrp="1"/>
          </p:cNvSpPr>
          <p:nvPr>
            <p:ph idx="1"/>
          </p:nvPr>
        </p:nvSpPr>
        <p:spPr>
          <a:xfrm>
            <a:off x="838200" y="2108278"/>
            <a:ext cx="7393033" cy="2690803"/>
          </a:xfrm>
        </p:spPr>
        <p:txBody>
          <a:bodyPr anchor="ctr">
            <a:normAutofit/>
          </a:bodyPr>
          <a:lstStyle/>
          <a:p>
            <a:pPr marL="0" indent="0">
              <a:buNone/>
            </a:pPr>
            <a:r>
              <a:rPr lang="en-US" dirty="0"/>
              <a:t>Credit counselors are certified experts who can help you:</a:t>
            </a:r>
          </a:p>
          <a:p>
            <a:r>
              <a:rPr lang="en-US" dirty="0"/>
              <a:t>Develop a payment plan</a:t>
            </a:r>
          </a:p>
          <a:p>
            <a:r>
              <a:rPr lang="en-US" dirty="0"/>
              <a:t>Negotiate with a lender</a:t>
            </a:r>
          </a:p>
          <a:p>
            <a:r>
              <a:rPr lang="en-US" dirty="0"/>
              <a:t>Consider other solutions to your debt</a:t>
            </a:r>
          </a:p>
        </p:txBody>
      </p:sp>
      <p:sp>
        <p:nvSpPr>
          <p:cNvPr id="10" name="TextBox 9">
            <a:extLst>
              <a:ext uri="{FF2B5EF4-FFF2-40B4-BE49-F238E27FC236}">
                <a16:creationId xmlns:a16="http://schemas.microsoft.com/office/drawing/2014/main" id="{83917188-39CB-1641-B39A-60C5FDF2E5AB}"/>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Ease debt burden   ●   </a:t>
            </a:r>
            <a:r>
              <a:rPr lang="en-US" sz="1400" b="1" dirty="0">
                <a:solidFill>
                  <a:schemeClr val="accent5"/>
                </a:solidFill>
              </a:rPr>
              <a:t>Get free help</a:t>
            </a:r>
          </a:p>
        </p:txBody>
      </p:sp>
      <p:sp>
        <p:nvSpPr>
          <p:cNvPr id="4" name="Rectangle 3">
            <a:extLst>
              <a:ext uri="{FF2B5EF4-FFF2-40B4-BE49-F238E27FC236}">
                <a16:creationId xmlns:a16="http://schemas.microsoft.com/office/drawing/2014/main" id="{488F4405-EDBE-844E-93AC-6DBCC7472FB6}"/>
              </a:ext>
            </a:extLst>
          </p:cNvPr>
          <p:cNvSpPr/>
          <p:nvPr/>
        </p:nvSpPr>
        <p:spPr>
          <a:xfrm>
            <a:off x="838200" y="5102173"/>
            <a:ext cx="10683240" cy="954107"/>
          </a:xfrm>
          <a:prstGeom prst="rect">
            <a:avLst/>
          </a:prstGeom>
        </p:spPr>
        <p:txBody>
          <a:bodyPr wrap="square">
            <a:spAutoFit/>
          </a:bodyPr>
          <a:lstStyle/>
          <a:p>
            <a:r>
              <a:rPr lang="en-US" sz="2800" dirty="0"/>
              <a:t>You can find a </a:t>
            </a:r>
            <a:r>
              <a:rPr lang="en-US" sz="2800" b="1" u="sng" dirty="0"/>
              <a:t>reputable and free</a:t>
            </a:r>
            <a:r>
              <a:rPr lang="en-US" sz="2800" b="1" dirty="0"/>
              <a:t> </a:t>
            </a:r>
            <a:r>
              <a:rPr lang="en-US" sz="2800" dirty="0"/>
              <a:t>option in your area by going to the </a:t>
            </a:r>
            <a:r>
              <a:rPr lang="en-US" sz="2800" dirty="0">
                <a:hlinkClick r:id="rId3"/>
              </a:rPr>
              <a:t>National Foundation for Credit Counseling website</a:t>
            </a:r>
            <a:r>
              <a:rPr lang="en-US" sz="2800" dirty="0"/>
              <a:t>.</a:t>
            </a:r>
            <a:endParaRPr lang="en-US" sz="2800" u="sng" dirty="0"/>
          </a:p>
        </p:txBody>
      </p:sp>
      <p:pic>
        <p:nvPicPr>
          <p:cNvPr id="13" name="Picture 12" descr="Shape&#10;&#10;Description automatically generated with low confidence">
            <a:extLst>
              <a:ext uri="{FF2B5EF4-FFF2-40B4-BE49-F238E27FC236}">
                <a16:creationId xmlns:a16="http://schemas.microsoft.com/office/drawing/2014/main" id="{5F6C0157-9FBA-C44D-977D-5EFEFBECBCF4}"/>
              </a:ext>
            </a:extLst>
          </p:cNvPr>
          <p:cNvPicPr>
            <a:picLocks noChangeAspect="1"/>
          </p:cNvPicPr>
          <p:nvPr/>
        </p:nvPicPr>
        <p:blipFill>
          <a:blip r:embed="rId4"/>
          <a:stretch>
            <a:fillRect/>
          </a:stretch>
        </p:blipFill>
        <p:spPr>
          <a:xfrm>
            <a:off x="8231233" y="1944919"/>
            <a:ext cx="3017520" cy="3017520"/>
          </a:xfrm>
          <a:prstGeom prst="rect">
            <a:avLst/>
          </a:prstGeom>
        </p:spPr>
      </p:pic>
    </p:spTree>
    <p:extLst>
      <p:ext uri="{BB962C8B-B14F-4D97-AF65-F5344CB8AC3E}">
        <p14:creationId xmlns:p14="http://schemas.microsoft.com/office/powerpoint/2010/main" val="3534891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4" name="Title 3">
            <a:extLst>
              <a:ext uri="{FF2B5EF4-FFF2-40B4-BE49-F238E27FC236}">
                <a16:creationId xmlns:a16="http://schemas.microsoft.com/office/drawing/2014/main" id="{E97D6668-2C1D-1842-A07B-816B836A54BC}"/>
              </a:ext>
            </a:extLst>
          </p:cNvPr>
          <p:cNvSpPr>
            <a:spLocks noGrp="1"/>
          </p:cNvSpPr>
          <p:nvPr>
            <p:ph type="title"/>
          </p:nvPr>
        </p:nvSpPr>
        <p:spPr/>
        <p:txBody>
          <a:bodyPr/>
          <a:lstStyle/>
          <a:p>
            <a:r>
              <a:rPr lang="en-US" dirty="0"/>
              <a:t>During your session you will:</a:t>
            </a:r>
          </a:p>
        </p:txBody>
      </p:sp>
      <p:sp>
        <p:nvSpPr>
          <p:cNvPr id="1234" name="Google Shape;1234;p102"/>
          <p:cNvSpPr txBox="1">
            <a:spLocks noGrp="1"/>
          </p:cNvSpPr>
          <p:nvPr>
            <p:ph idx="1"/>
          </p:nvPr>
        </p:nvSpPr>
        <p:spPr>
          <a:prstGeom prst="rect">
            <a:avLst/>
          </a:prstGeom>
          <a:noFill/>
          <a:ln>
            <a:noFill/>
          </a:ln>
        </p:spPr>
        <p:txBody>
          <a:bodyPr spcFirstLastPara="1" vert="horz" wrap="square" lIns="121900" tIns="60933" rIns="121900" bIns="60933" rtlCol="0" anchor="t" anchorCtr="0">
            <a:normAutofit lnSpcReduction="10000"/>
          </a:bodyPr>
          <a:lstStyle/>
          <a:p>
            <a:pPr marL="609585" indent="-507987">
              <a:buSzPts val="2400"/>
              <a:buAutoNum type="arabicPeriod"/>
            </a:pPr>
            <a:r>
              <a:rPr lang="en-US" dirty="0">
                <a:latin typeface="Tw Cen MT" panose="020B0602020104020603" pitchFamily="34" charset="77"/>
              </a:rPr>
              <a:t>Discuss your financial goals and priorities</a:t>
            </a:r>
          </a:p>
          <a:p>
            <a:pPr marL="609585" indent="-507987">
              <a:buSzPts val="2400"/>
              <a:buAutoNum type="arabicPeriod"/>
            </a:pPr>
            <a:endParaRPr lang="en-US" dirty="0">
              <a:latin typeface="Tw Cen MT" panose="020B0602020104020603" pitchFamily="34" charset="77"/>
            </a:endParaRPr>
          </a:p>
          <a:p>
            <a:pPr marL="609585" indent="-507987">
              <a:buSzPts val="2400"/>
              <a:buAutoNum type="arabicPeriod"/>
            </a:pPr>
            <a:r>
              <a:rPr lang="en-US" dirty="0">
                <a:latin typeface="Tw Cen MT" panose="020B0602020104020603" pitchFamily="34" charset="77"/>
              </a:rPr>
              <a:t>Review your financial situation (to whatever extent you feel comfortable)</a:t>
            </a:r>
          </a:p>
          <a:p>
            <a:pPr marL="609585" indent="-507987">
              <a:buSzPts val="2400"/>
              <a:buAutoNum type="arabicPeriod"/>
            </a:pPr>
            <a:endParaRPr lang="en-US" dirty="0">
              <a:latin typeface="Tw Cen MT" panose="020B0602020104020603" pitchFamily="34" charset="77"/>
            </a:endParaRPr>
          </a:p>
          <a:p>
            <a:pPr marL="609585" indent="-507987">
              <a:buSzPts val="2400"/>
              <a:buAutoNum type="arabicPeriod"/>
            </a:pPr>
            <a:r>
              <a:rPr lang="en-US" dirty="0">
                <a:latin typeface="Tw Cen MT" panose="020B0602020104020603" pitchFamily="34" charset="77"/>
              </a:rPr>
              <a:t>Receive personalized guidance for reducing your debt and meeting your financial goals</a:t>
            </a:r>
          </a:p>
          <a:p>
            <a:pPr marL="609585" indent="-507987">
              <a:buSzPts val="2400"/>
              <a:buAutoNum type="arabicPeriod"/>
            </a:pPr>
            <a:endParaRPr lang="en-US" dirty="0">
              <a:latin typeface="Tw Cen MT" panose="020B0602020104020603" pitchFamily="34" charset="77"/>
            </a:endParaRPr>
          </a:p>
          <a:p>
            <a:pPr marL="609585" indent="-507987">
              <a:buSzPts val="2400"/>
              <a:buAutoNum type="arabicPeriod"/>
            </a:pPr>
            <a:r>
              <a:rPr lang="en-US" dirty="0">
                <a:latin typeface="Tw Cen MT" panose="020B0602020104020603" pitchFamily="34" charset="77"/>
              </a:rPr>
              <a:t>Get answers to any remaining questions</a:t>
            </a:r>
            <a:endParaRPr dirty="0">
              <a:latin typeface="Tw Cen MT" panose="020B0602020104020603" pitchFamily="34" charset="77"/>
            </a:endParaRPr>
          </a:p>
          <a:p>
            <a:pPr marL="609585" indent="0">
              <a:spcBef>
                <a:spcPts val="667"/>
              </a:spcBef>
            </a:pPr>
            <a:endParaRPr dirty="0">
              <a:latin typeface="Tw Cen MT" panose="020B0602020104020603" pitchFamily="34" charset="77"/>
            </a:endParaRPr>
          </a:p>
        </p:txBody>
      </p:sp>
      <p:sp>
        <p:nvSpPr>
          <p:cNvPr id="5" name="TextBox 4">
            <a:extLst>
              <a:ext uri="{FF2B5EF4-FFF2-40B4-BE49-F238E27FC236}">
                <a16:creationId xmlns:a16="http://schemas.microsoft.com/office/drawing/2014/main" id="{6AA20E1B-6BF2-CD47-AAE3-089274638047}"/>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Ease debt burden   ●   </a:t>
            </a:r>
            <a:r>
              <a:rPr lang="en-US" sz="1400" b="1" dirty="0">
                <a:solidFill>
                  <a:schemeClr val="accent5"/>
                </a:solidFill>
              </a:rPr>
              <a:t>Get free help</a:t>
            </a:r>
          </a:p>
        </p:txBody>
      </p:sp>
    </p:spTree>
    <p:extLst>
      <p:ext uri="{BB962C8B-B14F-4D97-AF65-F5344CB8AC3E}">
        <p14:creationId xmlns:p14="http://schemas.microsoft.com/office/powerpoint/2010/main" val="8449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3933-FD33-6247-9DA2-0FCD59DB633B}"/>
              </a:ext>
            </a:extLst>
          </p:cNvPr>
          <p:cNvSpPr>
            <a:spLocks noGrp="1"/>
          </p:cNvSpPr>
          <p:nvPr>
            <p:ph type="ctrTitle"/>
          </p:nvPr>
        </p:nvSpPr>
        <p:spPr>
          <a:xfrm>
            <a:off x="7243281" y="2086328"/>
            <a:ext cx="4837647" cy="2065948"/>
          </a:xfrm>
        </p:spPr>
        <p:txBody>
          <a:bodyPr>
            <a:normAutofit/>
          </a:bodyPr>
          <a:lstStyle/>
          <a:p>
            <a:r>
              <a:rPr lang="en" sz="4400" dirty="0"/>
              <a:t>Navigating Debt</a:t>
            </a:r>
            <a:br>
              <a:rPr lang="en-US" sz="3200" dirty="0">
                <a:solidFill>
                  <a:schemeClr val="accent5"/>
                </a:solidFill>
              </a:rPr>
            </a:br>
            <a:br>
              <a:rPr lang="en-US" sz="3200" dirty="0">
                <a:solidFill>
                  <a:schemeClr val="accent5"/>
                </a:solidFill>
              </a:rPr>
            </a:br>
            <a:r>
              <a:rPr lang="en-US" sz="2400" i="1" u="sng" dirty="0">
                <a:solidFill>
                  <a:schemeClr val="accent5"/>
                </a:solidFill>
              </a:rPr>
              <a:t>Find Your Path Out Of Debt</a:t>
            </a:r>
            <a:endParaRPr lang="en-US" sz="4400" i="1" u="sng" dirty="0">
              <a:solidFill>
                <a:schemeClr val="accent5"/>
              </a:solidFill>
            </a:endParaRPr>
          </a:p>
        </p:txBody>
      </p:sp>
      <p:pic>
        <p:nvPicPr>
          <p:cNvPr id="3" name="Picture 2">
            <a:extLst>
              <a:ext uri="{FF2B5EF4-FFF2-40B4-BE49-F238E27FC236}">
                <a16:creationId xmlns:a16="http://schemas.microsoft.com/office/drawing/2014/main" id="{63926A9A-CAC0-D943-B73A-16EB77DB3007}"/>
              </a:ext>
            </a:extLst>
          </p:cNvPr>
          <p:cNvPicPr>
            <a:picLocks noChangeAspect="1"/>
          </p:cNvPicPr>
          <p:nvPr/>
        </p:nvPicPr>
        <p:blipFill>
          <a:blip r:embed="rId3"/>
          <a:stretch>
            <a:fillRect/>
          </a:stretch>
        </p:blipFill>
        <p:spPr>
          <a:xfrm>
            <a:off x="7385688" y="940541"/>
            <a:ext cx="873893" cy="873893"/>
          </a:xfrm>
          <a:prstGeom prst="rect">
            <a:avLst/>
          </a:prstGeom>
        </p:spPr>
      </p:pic>
      <p:sp>
        <p:nvSpPr>
          <p:cNvPr id="4" name="Title 1">
            <a:extLst>
              <a:ext uri="{FF2B5EF4-FFF2-40B4-BE49-F238E27FC236}">
                <a16:creationId xmlns:a16="http://schemas.microsoft.com/office/drawing/2014/main" id="{4696A0FC-1128-8047-A98F-A92B276885F0}"/>
              </a:ext>
            </a:extLst>
          </p:cNvPr>
          <p:cNvSpPr txBox="1">
            <a:spLocks/>
          </p:cNvSpPr>
          <p:nvPr/>
        </p:nvSpPr>
        <p:spPr>
          <a:xfrm>
            <a:off x="7093379" y="4411679"/>
            <a:ext cx="4837647" cy="2065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a:solidFill>
                  <a:schemeClr val="tx2"/>
                </a:solidFill>
                <a:latin typeface="+mj-lt"/>
                <a:ea typeface="+mj-ea"/>
                <a:cs typeface="+mj-cs"/>
              </a:defRPr>
            </a:lvl1pPr>
          </a:lstStyle>
          <a:p>
            <a:pPr algn="ctr"/>
            <a:r>
              <a:rPr lang="en-US" sz="2400" dirty="0">
                <a:solidFill>
                  <a:schemeClr val="tx1"/>
                </a:solidFill>
              </a:rPr>
              <a:t>We’ll begin in just a moment! </a:t>
            </a:r>
          </a:p>
          <a:p>
            <a:pPr algn="ctr"/>
            <a:br>
              <a:rPr lang="en-US" sz="2400" dirty="0">
                <a:solidFill>
                  <a:schemeClr val="tx1"/>
                </a:solidFill>
              </a:rPr>
            </a:br>
            <a:r>
              <a:rPr lang="en-US" sz="2400" b="0" dirty="0">
                <a:solidFill>
                  <a:schemeClr val="tx1"/>
                </a:solidFill>
              </a:rPr>
              <a:t>While you wait, try out the chat in Zoom by sharing with us one of your favorite places to visit</a:t>
            </a:r>
          </a:p>
        </p:txBody>
      </p:sp>
      <p:pic>
        <p:nvPicPr>
          <p:cNvPr id="7" name="Picture 6" descr="A road with trees on either side&#10;&#10;Description automatically generated with low confidence">
            <a:extLst>
              <a:ext uri="{FF2B5EF4-FFF2-40B4-BE49-F238E27FC236}">
                <a16:creationId xmlns:a16="http://schemas.microsoft.com/office/drawing/2014/main" id="{5F2608DF-1670-F143-9AA1-AF1F8500D2EE}"/>
              </a:ext>
            </a:extLst>
          </p:cNvPr>
          <p:cNvPicPr>
            <a:picLocks noChangeAspect="1"/>
          </p:cNvPicPr>
          <p:nvPr/>
        </p:nvPicPr>
        <p:blipFill rotWithShape="1">
          <a:blip r:embed="rId4"/>
          <a:srcRect l="17037" r="16890"/>
          <a:stretch/>
        </p:blipFill>
        <p:spPr>
          <a:xfrm>
            <a:off x="0" y="0"/>
            <a:ext cx="6797040" cy="6858000"/>
          </a:xfrm>
          <a:prstGeom prst="rect">
            <a:avLst/>
          </a:prstGeom>
        </p:spPr>
      </p:pic>
    </p:spTree>
    <p:extLst>
      <p:ext uri="{BB962C8B-B14F-4D97-AF65-F5344CB8AC3E}">
        <p14:creationId xmlns:p14="http://schemas.microsoft.com/office/powerpoint/2010/main" val="3494153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AAA1-0CB9-DF48-9F6E-43332CC344B0}"/>
              </a:ext>
            </a:extLst>
          </p:cNvPr>
          <p:cNvSpPr>
            <a:spLocks noGrp="1"/>
          </p:cNvSpPr>
          <p:nvPr>
            <p:ph type="title"/>
          </p:nvPr>
        </p:nvSpPr>
        <p:spPr>
          <a:xfrm>
            <a:off x="839787" y="244841"/>
            <a:ext cx="9075737" cy="1325563"/>
          </a:xfrm>
        </p:spPr>
        <p:txBody>
          <a:bodyPr>
            <a:normAutofit fontScale="90000"/>
          </a:bodyPr>
          <a:lstStyle/>
          <a:p>
            <a:r>
              <a:rPr lang="en-US" dirty="0"/>
              <a:t>You might also check if a Debt Management Plan could work for you</a:t>
            </a:r>
          </a:p>
        </p:txBody>
      </p:sp>
      <p:sp>
        <p:nvSpPr>
          <p:cNvPr id="6" name="Text Placeholder 5">
            <a:extLst>
              <a:ext uri="{FF2B5EF4-FFF2-40B4-BE49-F238E27FC236}">
                <a16:creationId xmlns:a16="http://schemas.microsoft.com/office/drawing/2014/main" id="{02ACD1B8-9DFC-4D4B-AA40-D641ACEDF483}"/>
              </a:ext>
            </a:extLst>
          </p:cNvPr>
          <p:cNvSpPr>
            <a:spLocks noGrp="1"/>
          </p:cNvSpPr>
          <p:nvPr>
            <p:ph type="body" idx="1"/>
          </p:nvPr>
        </p:nvSpPr>
        <p:spPr>
          <a:xfrm>
            <a:off x="839788" y="2639587"/>
            <a:ext cx="10681652" cy="441846"/>
          </a:xfrm>
        </p:spPr>
        <p:txBody>
          <a:bodyPr>
            <a:normAutofit lnSpcReduction="10000"/>
          </a:bodyPr>
          <a:lstStyle/>
          <a:p>
            <a:r>
              <a:rPr lang="en-US" sz="2800" dirty="0"/>
              <a:t>An expert might recommend a DMP if you…</a:t>
            </a:r>
          </a:p>
        </p:txBody>
      </p:sp>
      <p:sp>
        <p:nvSpPr>
          <p:cNvPr id="3" name="Content Placeholder 2">
            <a:extLst>
              <a:ext uri="{FF2B5EF4-FFF2-40B4-BE49-F238E27FC236}">
                <a16:creationId xmlns:a16="http://schemas.microsoft.com/office/drawing/2014/main" id="{AB74E158-A01C-3846-912D-CDD10E8F216C}"/>
              </a:ext>
            </a:extLst>
          </p:cNvPr>
          <p:cNvSpPr>
            <a:spLocks noGrp="1"/>
          </p:cNvSpPr>
          <p:nvPr>
            <p:ph sz="half" idx="2"/>
          </p:nvPr>
        </p:nvSpPr>
        <p:spPr>
          <a:xfrm>
            <a:off x="839788" y="3293100"/>
            <a:ext cx="6506409" cy="2456771"/>
          </a:xfrm>
        </p:spPr>
        <p:txBody>
          <a:bodyPr>
            <a:normAutofit/>
          </a:bodyPr>
          <a:lstStyle/>
          <a:p>
            <a:pPr marL="457200" indent="-457200">
              <a:buFont typeface="+mj-lt"/>
              <a:buAutoNum type="arabicPeriod"/>
            </a:pPr>
            <a:r>
              <a:rPr lang="en-US" sz="2400" dirty="0"/>
              <a:t>Have multiple credit card debts or personal loans</a:t>
            </a:r>
          </a:p>
          <a:p>
            <a:pPr marL="457200" indent="-457200">
              <a:buFont typeface="+mj-lt"/>
              <a:buAutoNum type="arabicPeriod"/>
            </a:pPr>
            <a:r>
              <a:rPr lang="en-US" sz="2400" dirty="0"/>
              <a:t>Can meet monthly expenses without taking on additional credit</a:t>
            </a:r>
          </a:p>
          <a:p>
            <a:pPr marL="457200" indent="-457200">
              <a:buFont typeface="+mj-lt"/>
              <a:buAutoNum type="arabicPeriod"/>
            </a:pPr>
            <a:r>
              <a:rPr lang="en-US" sz="2400" dirty="0"/>
              <a:t>Would benefit from planning around one consistent monthly payment</a:t>
            </a:r>
          </a:p>
          <a:p>
            <a:pPr marL="457200" indent="-457200">
              <a:buFont typeface="+mj-lt"/>
              <a:buAutoNum type="arabicPeriod"/>
            </a:pPr>
            <a:endParaRPr lang="en-US" dirty="0"/>
          </a:p>
          <a:p>
            <a:pPr marL="0" indent="0">
              <a:buNone/>
            </a:pPr>
            <a:endParaRPr lang="en-US" dirty="0"/>
          </a:p>
        </p:txBody>
      </p:sp>
      <p:sp>
        <p:nvSpPr>
          <p:cNvPr id="5" name="TextBox 4">
            <a:extLst>
              <a:ext uri="{FF2B5EF4-FFF2-40B4-BE49-F238E27FC236}">
                <a16:creationId xmlns:a16="http://schemas.microsoft.com/office/drawing/2014/main" id="{BF3D14BF-59C5-714B-861D-8F291BD5E71E}"/>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Ease debt burden   ●   </a:t>
            </a:r>
            <a:r>
              <a:rPr lang="en-US" sz="1400" b="1" dirty="0">
                <a:solidFill>
                  <a:schemeClr val="accent5"/>
                </a:solidFill>
              </a:rPr>
              <a:t>Get free help</a:t>
            </a:r>
          </a:p>
        </p:txBody>
      </p:sp>
      <p:pic>
        <p:nvPicPr>
          <p:cNvPr id="7" name="Picture 6" descr="Shape&#10;&#10;Description automatically generated with low confidence">
            <a:extLst>
              <a:ext uri="{FF2B5EF4-FFF2-40B4-BE49-F238E27FC236}">
                <a16:creationId xmlns:a16="http://schemas.microsoft.com/office/drawing/2014/main" id="{5471A6CE-CE56-1A46-B791-4F1B39B354EB}"/>
              </a:ext>
            </a:extLst>
          </p:cNvPr>
          <p:cNvPicPr>
            <a:picLocks noChangeAspect="1"/>
          </p:cNvPicPr>
          <p:nvPr/>
        </p:nvPicPr>
        <p:blipFill>
          <a:blip r:embed="rId3"/>
          <a:stretch>
            <a:fillRect/>
          </a:stretch>
        </p:blipFill>
        <p:spPr>
          <a:xfrm>
            <a:off x="7922555" y="2473948"/>
            <a:ext cx="3470306" cy="3470306"/>
          </a:xfrm>
          <a:prstGeom prst="rect">
            <a:avLst/>
          </a:prstGeom>
        </p:spPr>
      </p:pic>
    </p:spTree>
    <p:extLst>
      <p:ext uri="{BB962C8B-B14F-4D97-AF65-F5344CB8AC3E}">
        <p14:creationId xmlns:p14="http://schemas.microsoft.com/office/powerpoint/2010/main" val="3038602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DEDE61-AC46-A542-B531-E7D608F3F981}"/>
              </a:ext>
            </a:extLst>
          </p:cNvPr>
          <p:cNvSpPr/>
          <p:nvPr/>
        </p:nvSpPr>
        <p:spPr>
          <a:xfrm>
            <a:off x="2667000" y="3002280"/>
            <a:ext cx="7345680" cy="1798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905EC0-BA60-454E-B455-0DF34D3E494E}"/>
              </a:ext>
            </a:extLst>
          </p:cNvPr>
          <p:cNvSpPr>
            <a:spLocks noGrp="1"/>
          </p:cNvSpPr>
          <p:nvPr>
            <p:ph type="title"/>
          </p:nvPr>
        </p:nvSpPr>
        <p:spPr/>
        <p:txBody>
          <a:bodyPr>
            <a:normAutofit fontScale="90000"/>
          </a:bodyPr>
          <a:lstStyle/>
          <a:p>
            <a:r>
              <a:rPr lang="en-US" dirty="0"/>
              <a:t>Or in some cases, you may discuss bankruptcy</a:t>
            </a:r>
          </a:p>
        </p:txBody>
      </p:sp>
      <p:sp>
        <p:nvSpPr>
          <p:cNvPr id="3" name="Content Placeholder 2">
            <a:extLst>
              <a:ext uri="{FF2B5EF4-FFF2-40B4-BE49-F238E27FC236}">
                <a16:creationId xmlns:a16="http://schemas.microsoft.com/office/drawing/2014/main" id="{BDEACD9A-58CD-2F4A-8C39-DF65117AA64D}"/>
              </a:ext>
            </a:extLst>
          </p:cNvPr>
          <p:cNvSpPr>
            <a:spLocks noGrp="1"/>
          </p:cNvSpPr>
          <p:nvPr>
            <p:ph idx="1"/>
          </p:nvPr>
        </p:nvSpPr>
        <p:spPr/>
        <p:txBody>
          <a:bodyPr/>
          <a:lstStyle/>
          <a:p>
            <a:pPr marL="0" indent="0">
              <a:buNone/>
            </a:pPr>
            <a:r>
              <a:rPr lang="en-US" sz="3200" dirty="0"/>
              <a:t>Its important to remember that:</a:t>
            </a:r>
          </a:p>
          <a:p>
            <a:pPr marL="0" indent="0">
              <a:buNone/>
            </a:pPr>
            <a:endParaRPr lang="en-US" sz="2000" dirty="0"/>
          </a:p>
          <a:p>
            <a:pPr marL="0" indent="0">
              <a:buNone/>
            </a:pPr>
            <a:endParaRPr lang="en-US" sz="2000" dirty="0">
              <a:solidFill>
                <a:schemeClr val="bg1"/>
              </a:solidFill>
            </a:endParaRPr>
          </a:p>
          <a:p>
            <a:pPr marL="0" indent="0" algn="ctr">
              <a:buNone/>
            </a:pPr>
            <a:r>
              <a:rPr lang="en-US" sz="3600" dirty="0">
                <a:solidFill>
                  <a:schemeClr val="bg1"/>
                </a:solidFill>
              </a:rPr>
              <a:t>Declaring bankruptcy </a:t>
            </a:r>
            <a:br>
              <a:rPr lang="en-US" sz="3600" dirty="0">
                <a:solidFill>
                  <a:schemeClr val="bg1"/>
                </a:solidFill>
              </a:rPr>
            </a:br>
            <a:r>
              <a:rPr lang="en-US" sz="3600" dirty="0">
                <a:solidFill>
                  <a:schemeClr val="bg1"/>
                </a:solidFill>
              </a:rPr>
              <a:t>is </a:t>
            </a:r>
            <a:r>
              <a:rPr lang="en-US" sz="3600" b="1" u="sng" dirty="0">
                <a:solidFill>
                  <a:schemeClr val="bg1"/>
                </a:solidFill>
              </a:rPr>
              <a:t>NOT</a:t>
            </a:r>
            <a:r>
              <a:rPr lang="en-US" sz="3600" dirty="0">
                <a:solidFill>
                  <a:schemeClr val="bg1"/>
                </a:solidFill>
              </a:rPr>
              <a:t> an admission of failure</a:t>
            </a:r>
          </a:p>
          <a:p>
            <a:pPr marL="0" indent="0">
              <a:buNone/>
            </a:pPr>
            <a:endParaRPr lang="en-US" sz="2000" dirty="0"/>
          </a:p>
          <a:p>
            <a:pPr marL="0" indent="0">
              <a:buNone/>
            </a:pPr>
            <a:endParaRPr lang="en-US" sz="2000" dirty="0"/>
          </a:p>
          <a:p>
            <a:pPr marL="0" indent="0" algn="r">
              <a:buNone/>
            </a:pPr>
            <a:r>
              <a:rPr lang="en-US" dirty="0"/>
              <a:t>For some, bankruptcy will be the best option</a:t>
            </a:r>
          </a:p>
          <a:p>
            <a:endParaRPr lang="en-US" dirty="0"/>
          </a:p>
          <a:p>
            <a:endParaRPr lang="en-US" dirty="0"/>
          </a:p>
          <a:p>
            <a:endParaRPr lang="en-US" dirty="0"/>
          </a:p>
        </p:txBody>
      </p:sp>
      <p:sp>
        <p:nvSpPr>
          <p:cNvPr id="4" name="TextBox 3">
            <a:extLst>
              <a:ext uri="{FF2B5EF4-FFF2-40B4-BE49-F238E27FC236}">
                <a16:creationId xmlns:a16="http://schemas.microsoft.com/office/drawing/2014/main" id="{473B5E9F-6EE9-3448-B0E0-17546240397B}"/>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Ease debt burden   ●   </a:t>
            </a:r>
            <a:r>
              <a:rPr lang="en-US" sz="1400" b="1" dirty="0">
                <a:solidFill>
                  <a:schemeClr val="accent5"/>
                </a:solidFill>
              </a:rPr>
              <a:t>Get free help</a:t>
            </a:r>
          </a:p>
        </p:txBody>
      </p:sp>
    </p:spTree>
    <p:extLst>
      <p:ext uri="{BB962C8B-B14F-4D97-AF65-F5344CB8AC3E}">
        <p14:creationId xmlns:p14="http://schemas.microsoft.com/office/powerpoint/2010/main" val="825485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4692-3A83-8044-8DA3-D50109EE57F9}"/>
              </a:ext>
            </a:extLst>
          </p:cNvPr>
          <p:cNvSpPr>
            <a:spLocks noGrp="1"/>
          </p:cNvSpPr>
          <p:nvPr>
            <p:ph type="title"/>
          </p:nvPr>
        </p:nvSpPr>
        <p:spPr/>
        <p:txBody>
          <a:bodyPr>
            <a:normAutofit/>
          </a:bodyPr>
          <a:lstStyle/>
          <a:p>
            <a:r>
              <a:rPr lang="en-US" dirty="0"/>
              <a:t>Getting started is easy</a:t>
            </a:r>
          </a:p>
        </p:txBody>
      </p:sp>
      <p:sp>
        <p:nvSpPr>
          <p:cNvPr id="3" name="Content Placeholder 2">
            <a:extLst>
              <a:ext uri="{FF2B5EF4-FFF2-40B4-BE49-F238E27FC236}">
                <a16:creationId xmlns:a16="http://schemas.microsoft.com/office/drawing/2014/main" id="{201CE6E8-EEDB-C846-909B-95872581664E}"/>
              </a:ext>
            </a:extLst>
          </p:cNvPr>
          <p:cNvSpPr>
            <a:spLocks noGrp="1"/>
          </p:cNvSpPr>
          <p:nvPr>
            <p:ph idx="1"/>
          </p:nvPr>
        </p:nvSpPr>
        <p:spPr>
          <a:xfrm>
            <a:off x="3749046" y="1972637"/>
            <a:ext cx="8076508" cy="4204325"/>
          </a:xfrm>
        </p:spPr>
        <p:txBody>
          <a:bodyPr anchor="ctr"/>
          <a:lstStyle/>
          <a:p>
            <a:pPr marL="0" indent="0" algn="ctr">
              <a:buNone/>
            </a:pPr>
            <a:r>
              <a:rPr lang="en-US" dirty="0"/>
              <a:t>Everyone who attended today will receive an email in the next few days to schedule a free 1 on 1 session with a debt expert. </a:t>
            </a:r>
          </a:p>
          <a:p>
            <a:pPr marL="0" indent="0" algn="ctr">
              <a:buNone/>
            </a:pPr>
            <a:endParaRPr lang="en-US" dirty="0"/>
          </a:p>
          <a:p>
            <a:pPr marL="0" indent="0" algn="ctr">
              <a:buNone/>
            </a:pPr>
            <a:r>
              <a:rPr lang="en-US" sz="2400" i="1" dirty="0"/>
              <a:t>*You can let us know in a moment if you’d like to opt-out from receiving this email.</a:t>
            </a:r>
          </a:p>
        </p:txBody>
      </p:sp>
      <p:pic>
        <p:nvPicPr>
          <p:cNvPr id="6" name="Picture 5" descr="Shape&#10;&#10;Description automatically generated with low confidence">
            <a:extLst>
              <a:ext uri="{FF2B5EF4-FFF2-40B4-BE49-F238E27FC236}">
                <a16:creationId xmlns:a16="http://schemas.microsoft.com/office/drawing/2014/main" id="{9531F15C-10E8-A144-92BB-1C06B36DC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46" y="2637521"/>
            <a:ext cx="3066758" cy="3066758"/>
          </a:xfrm>
          <a:prstGeom prst="rect">
            <a:avLst/>
          </a:prstGeom>
        </p:spPr>
      </p:pic>
      <p:cxnSp>
        <p:nvCxnSpPr>
          <p:cNvPr id="7" name="Straight Connector 6">
            <a:extLst>
              <a:ext uri="{FF2B5EF4-FFF2-40B4-BE49-F238E27FC236}">
                <a16:creationId xmlns:a16="http://schemas.microsoft.com/office/drawing/2014/main" id="{749F6F87-6BC7-F64F-8690-D202E372800B}"/>
              </a:ext>
            </a:extLst>
          </p:cNvPr>
          <p:cNvCxnSpPr/>
          <p:nvPr/>
        </p:nvCxnSpPr>
        <p:spPr>
          <a:xfrm>
            <a:off x="3367665" y="2117989"/>
            <a:ext cx="0" cy="4113991"/>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7726EC-0836-CF46-988F-7E199C976903}"/>
              </a:ext>
            </a:extLst>
          </p:cNvPr>
          <p:cNvSpPr txBox="1"/>
          <p:nvPr/>
        </p:nvSpPr>
        <p:spPr>
          <a:xfrm>
            <a:off x="328448" y="6540242"/>
            <a:ext cx="5726248" cy="307777"/>
          </a:xfrm>
          <a:prstGeom prst="rect">
            <a:avLst/>
          </a:prstGeom>
          <a:noFill/>
        </p:spPr>
        <p:txBody>
          <a:bodyPr wrap="none" rtlCol="0">
            <a:spAutoFit/>
          </a:bodyPr>
          <a:lstStyle/>
          <a:p>
            <a:r>
              <a:rPr lang="en-US" sz="1400" dirty="0">
                <a:solidFill>
                  <a:schemeClr val="accent3"/>
                </a:solidFill>
              </a:rPr>
              <a:t>Make consistent payment   ●   Ease debt burden   ●   </a:t>
            </a:r>
            <a:r>
              <a:rPr lang="en-US" sz="1400" b="1" dirty="0">
                <a:solidFill>
                  <a:schemeClr val="accent5"/>
                </a:solidFill>
              </a:rPr>
              <a:t>Get free help</a:t>
            </a:r>
          </a:p>
        </p:txBody>
      </p:sp>
    </p:spTree>
    <p:extLst>
      <p:ext uri="{BB962C8B-B14F-4D97-AF65-F5344CB8AC3E}">
        <p14:creationId xmlns:p14="http://schemas.microsoft.com/office/powerpoint/2010/main" val="1634561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8011D1A5-E6F7-944F-BD24-0C04CB6D223D}"/>
              </a:ext>
            </a:extLst>
          </p:cNvPr>
          <p:cNvPicPr>
            <a:picLocks noChangeAspect="1"/>
          </p:cNvPicPr>
          <p:nvPr/>
        </p:nvPicPr>
        <p:blipFill>
          <a:blip r:embed="rId3"/>
          <a:stretch>
            <a:fillRect/>
          </a:stretch>
        </p:blipFill>
        <p:spPr>
          <a:xfrm>
            <a:off x="648189" y="1900505"/>
            <a:ext cx="4741168" cy="4677290"/>
          </a:xfrm>
          <a:prstGeom prst="rect">
            <a:avLst/>
          </a:prstGeom>
        </p:spPr>
      </p:pic>
      <p:sp>
        <p:nvSpPr>
          <p:cNvPr id="2" name="Title 1">
            <a:extLst>
              <a:ext uri="{FF2B5EF4-FFF2-40B4-BE49-F238E27FC236}">
                <a16:creationId xmlns:a16="http://schemas.microsoft.com/office/drawing/2014/main" id="{4A7FF0CE-7A49-C64C-A83B-999237D4B510}"/>
              </a:ext>
            </a:extLst>
          </p:cNvPr>
          <p:cNvSpPr>
            <a:spLocks noGrp="1"/>
          </p:cNvSpPr>
          <p:nvPr>
            <p:ph type="title"/>
          </p:nvPr>
        </p:nvSpPr>
        <p:spPr/>
        <p:txBody>
          <a:bodyPr anchor="ctr">
            <a:normAutofit/>
          </a:bodyPr>
          <a:lstStyle/>
          <a:p>
            <a:r>
              <a:rPr lang="en-US" dirty="0"/>
              <a:t>Creating a Debt Roadmap </a:t>
            </a:r>
          </a:p>
        </p:txBody>
      </p:sp>
      <p:sp>
        <p:nvSpPr>
          <p:cNvPr id="3" name="Content Placeholder 2">
            <a:extLst>
              <a:ext uri="{FF2B5EF4-FFF2-40B4-BE49-F238E27FC236}">
                <a16:creationId xmlns:a16="http://schemas.microsoft.com/office/drawing/2014/main" id="{661CD717-4BC3-684C-BAF4-BD8D8206DA37}"/>
              </a:ext>
            </a:extLst>
          </p:cNvPr>
          <p:cNvSpPr>
            <a:spLocks noGrp="1"/>
          </p:cNvSpPr>
          <p:nvPr>
            <p:ph type="body" idx="1"/>
          </p:nvPr>
        </p:nvSpPr>
        <p:spPr>
          <a:xfrm>
            <a:off x="5775960" y="1816103"/>
            <a:ext cx="6041347" cy="4612217"/>
          </a:xfrm>
        </p:spPr>
        <p:txBody>
          <a:bodyPr anchor="ctr">
            <a:normAutofit/>
          </a:bodyPr>
          <a:lstStyle/>
          <a:p>
            <a:pPr marL="0" indent="0" algn="ctr">
              <a:buNone/>
            </a:pPr>
            <a:r>
              <a:rPr lang="en-US" sz="3000" dirty="0"/>
              <a:t>We’ve sent everyone a link to a form in the chat</a:t>
            </a:r>
          </a:p>
          <a:p>
            <a:pPr marL="0" indent="0" algn="ctr">
              <a:buNone/>
            </a:pPr>
            <a:endParaRPr lang="en-US" sz="3000" dirty="0"/>
          </a:p>
          <a:p>
            <a:pPr marL="0" indent="0" algn="ctr">
              <a:buNone/>
            </a:pPr>
            <a:r>
              <a:rPr lang="en-US" sz="3000" dirty="0"/>
              <a:t>Spend the next 5 minutes filling out </a:t>
            </a:r>
            <a:r>
              <a:rPr lang="en-US" sz="3000" b="1" dirty="0">
                <a:hlinkClick r:id="rId4"/>
              </a:rPr>
              <a:t>this form</a:t>
            </a:r>
            <a:r>
              <a:rPr lang="en-US" sz="3000" dirty="0"/>
              <a:t>, and make sure to click “Submit” at the end</a:t>
            </a:r>
          </a:p>
        </p:txBody>
      </p:sp>
      <p:sp>
        <p:nvSpPr>
          <p:cNvPr id="9" name="Rectangle 8">
            <a:extLst>
              <a:ext uri="{FF2B5EF4-FFF2-40B4-BE49-F238E27FC236}">
                <a16:creationId xmlns:a16="http://schemas.microsoft.com/office/drawing/2014/main" id="{BEFFC950-87C6-6948-B3A2-7CE8589C4278}"/>
              </a:ext>
            </a:extLst>
          </p:cNvPr>
          <p:cNvSpPr/>
          <p:nvPr/>
        </p:nvSpPr>
        <p:spPr>
          <a:xfrm>
            <a:off x="842423" y="4190544"/>
            <a:ext cx="4315365" cy="377688"/>
          </a:xfrm>
          <a:prstGeom prst="rect">
            <a:avLst/>
          </a:prstGeom>
          <a:solidFill>
            <a:srgbClr val="FDFDFD"/>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611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B4CD7CC-F9EA-C141-8059-92C545EFA4B9}"/>
              </a:ext>
            </a:extLst>
          </p:cNvPr>
          <p:cNvPicPr>
            <a:picLocks noChangeAspect="1"/>
          </p:cNvPicPr>
          <p:nvPr/>
        </p:nvPicPr>
        <p:blipFill>
          <a:blip r:embed="rId3"/>
          <a:stretch>
            <a:fillRect/>
          </a:stretch>
        </p:blipFill>
        <p:spPr>
          <a:xfrm>
            <a:off x="2877911" y="2019435"/>
            <a:ext cx="6448008" cy="4633707"/>
          </a:xfrm>
          <a:prstGeom prst="rect">
            <a:avLst/>
          </a:prstGeom>
        </p:spPr>
      </p:pic>
      <p:sp>
        <p:nvSpPr>
          <p:cNvPr id="5" name="TextBox 4">
            <a:extLst>
              <a:ext uri="{FF2B5EF4-FFF2-40B4-BE49-F238E27FC236}">
                <a16:creationId xmlns:a16="http://schemas.microsoft.com/office/drawing/2014/main" id="{50577AF0-5065-144C-8894-B8751CCB9E18}"/>
              </a:ext>
            </a:extLst>
          </p:cNvPr>
          <p:cNvSpPr txBox="1"/>
          <p:nvPr/>
        </p:nvSpPr>
        <p:spPr>
          <a:xfrm>
            <a:off x="5500846" y="6022777"/>
            <a:ext cx="2453731" cy="276999"/>
          </a:xfrm>
          <a:prstGeom prst="rect">
            <a:avLst/>
          </a:prstGeom>
          <a:noFill/>
        </p:spPr>
        <p:txBody>
          <a:bodyPr wrap="square" rtlCol="0">
            <a:spAutoFit/>
          </a:bodyPr>
          <a:lstStyle/>
          <a:p>
            <a:pPr algn="ctr"/>
            <a:r>
              <a:rPr lang="en-US" sz="1200" dirty="0">
                <a:latin typeface="Segoe Print" panose="02000800000000000000" pitchFamily="2" charset="0"/>
              </a:rPr>
              <a:t>Buying my family dinner</a:t>
            </a:r>
          </a:p>
        </p:txBody>
      </p:sp>
      <p:cxnSp>
        <p:nvCxnSpPr>
          <p:cNvPr id="26" name="Google Shape;1931;p87">
            <a:extLst>
              <a:ext uri="{FF2B5EF4-FFF2-40B4-BE49-F238E27FC236}">
                <a16:creationId xmlns:a16="http://schemas.microsoft.com/office/drawing/2014/main" id="{9D6ACF60-EC21-4B40-83A7-25EFBD3452C5}"/>
              </a:ext>
            </a:extLst>
          </p:cNvPr>
          <p:cNvCxnSpPr>
            <a:cxnSpLocks/>
          </p:cNvCxnSpPr>
          <p:nvPr/>
        </p:nvCxnSpPr>
        <p:spPr>
          <a:xfrm flipH="1">
            <a:off x="8679055" y="3155678"/>
            <a:ext cx="725501" cy="280810"/>
          </a:xfrm>
          <a:prstGeom prst="straightConnector1">
            <a:avLst/>
          </a:prstGeom>
          <a:noFill/>
          <a:ln w="127000" cap="flat" cmpd="sng">
            <a:solidFill>
              <a:schemeClr val="accent1"/>
            </a:solidFill>
            <a:prstDash val="solid"/>
            <a:round/>
            <a:headEnd type="none" w="sm" len="sm"/>
            <a:tailEnd type="triangle" w="med" len="med"/>
          </a:ln>
        </p:spPr>
      </p:cxnSp>
      <p:sp>
        <p:nvSpPr>
          <p:cNvPr id="25" name="Google Shape;1930;p87">
            <a:extLst>
              <a:ext uri="{FF2B5EF4-FFF2-40B4-BE49-F238E27FC236}">
                <a16:creationId xmlns:a16="http://schemas.microsoft.com/office/drawing/2014/main" id="{D9C82F08-887D-B347-ADD5-961A2847D62A}"/>
              </a:ext>
            </a:extLst>
          </p:cNvPr>
          <p:cNvSpPr/>
          <p:nvPr/>
        </p:nvSpPr>
        <p:spPr>
          <a:xfrm>
            <a:off x="9495024" y="2259661"/>
            <a:ext cx="2254238" cy="91012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algn="ctr"/>
            <a:r>
              <a:rPr lang="en-US" b="1" dirty="0">
                <a:solidFill>
                  <a:schemeClr val="lt1"/>
                </a:solidFill>
              </a:rPr>
              <a:t>YOUR RESPONSES WILL GO HERE</a:t>
            </a:r>
            <a:endParaRPr dirty="0"/>
          </a:p>
        </p:txBody>
      </p:sp>
      <p:sp>
        <p:nvSpPr>
          <p:cNvPr id="4" name="Title 3">
            <a:extLst>
              <a:ext uri="{FF2B5EF4-FFF2-40B4-BE49-F238E27FC236}">
                <a16:creationId xmlns:a16="http://schemas.microsoft.com/office/drawing/2014/main" id="{0063215E-0795-1A44-8E9E-6460F50D4060}"/>
              </a:ext>
            </a:extLst>
          </p:cNvPr>
          <p:cNvSpPr>
            <a:spLocks noGrp="1"/>
          </p:cNvSpPr>
          <p:nvPr>
            <p:ph type="title"/>
          </p:nvPr>
        </p:nvSpPr>
        <p:spPr/>
        <p:txBody>
          <a:bodyPr>
            <a:normAutofit fontScale="90000"/>
          </a:bodyPr>
          <a:lstStyle/>
          <a:p>
            <a:r>
              <a:rPr lang="en-US" dirty="0"/>
              <a:t>We’ll share your responses as a personalized roadmap tomorrow</a:t>
            </a:r>
          </a:p>
        </p:txBody>
      </p:sp>
      <p:sp>
        <p:nvSpPr>
          <p:cNvPr id="29" name="TextBox 28">
            <a:extLst>
              <a:ext uri="{FF2B5EF4-FFF2-40B4-BE49-F238E27FC236}">
                <a16:creationId xmlns:a16="http://schemas.microsoft.com/office/drawing/2014/main" id="{45040301-299E-0F4E-9E40-96631E82632A}"/>
              </a:ext>
            </a:extLst>
          </p:cNvPr>
          <p:cNvSpPr txBox="1"/>
          <p:nvPr/>
        </p:nvSpPr>
        <p:spPr>
          <a:xfrm>
            <a:off x="6643303" y="5023422"/>
            <a:ext cx="2453731" cy="261610"/>
          </a:xfrm>
          <a:prstGeom prst="rect">
            <a:avLst/>
          </a:prstGeom>
          <a:noFill/>
        </p:spPr>
        <p:txBody>
          <a:bodyPr wrap="square" rtlCol="0">
            <a:spAutoFit/>
          </a:bodyPr>
          <a:lstStyle/>
          <a:p>
            <a:pPr algn="ctr"/>
            <a:r>
              <a:rPr lang="en-US" sz="1100" dirty="0">
                <a:latin typeface="Segoe Print" panose="02000800000000000000" pitchFamily="2" charset="0"/>
              </a:rPr>
              <a:t>a debt management plan</a:t>
            </a:r>
          </a:p>
        </p:txBody>
      </p:sp>
      <p:sp>
        <p:nvSpPr>
          <p:cNvPr id="32" name="TextBox 31">
            <a:extLst>
              <a:ext uri="{FF2B5EF4-FFF2-40B4-BE49-F238E27FC236}">
                <a16:creationId xmlns:a16="http://schemas.microsoft.com/office/drawing/2014/main" id="{DC6AA3E7-10E4-2546-AC31-65609DE80ACB}"/>
              </a:ext>
            </a:extLst>
          </p:cNvPr>
          <p:cNvSpPr txBox="1"/>
          <p:nvPr/>
        </p:nvSpPr>
        <p:spPr>
          <a:xfrm>
            <a:off x="3541001" y="4598907"/>
            <a:ext cx="1118339" cy="261610"/>
          </a:xfrm>
          <a:prstGeom prst="rect">
            <a:avLst/>
          </a:prstGeom>
          <a:noFill/>
        </p:spPr>
        <p:txBody>
          <a:bodyPr wrap="square" rtlCol="0">
            <a:spAutoFit/>
          </a:bodyPr>
          <a:lstStyle/>
          <a:p>
            <a:pPr algn="ctr"/>
            <a:r>
              <a:rPr lang="en-US" sz="1100" dirty="0">
                <a:latin typeface="Segoe Print" panose="02000800000000000000" pitchFamily="2" charset="0"/>
              </a:rPr>
              <a:t>100</a:t>
            </a:r>
          </a:p>
        </p:txBody>
      </p:sp>
      <p:sp>
        <p:nvSpPr>
          <p:cNvPr id="33" name="TextBox 32">
            <a:extLst>
              <a:ext uri="{FF2B5EF4-FFF2-40B4-BE49-F238E27FC236}">
                <a16:creationId xmlns:a16="http://schemas.microsoft.com/office/drawing/2014/main" id="{6F97FC6B-7428-A443-BCC4-F57197B0F0AF}"/>
              </a:ext>
            </a:extLst>
          </p:cNvPr>
          <p:cNvSpPr txBox="1"/>
          <p:nvPr/>
        </p:nvSpPr>
        <p:spPr>
          <a:xfrm>
            <a:off x="3186963" y="5056376"/>
            <a:ext cx="1118339" cy="261610"/>
          </a:xfrm>
          <a:prstGeom prst="rect">
            <a:avLst/>
          </a:prstGeom>
          <a:noFill/>
        </p:spPr>
        <p:txBody>
          <a:bodyPr wrap="square" rtlCol="0">
            <a:spAutoFit/>
          </a:bodyPr>
          <a:lstStyle/>
          <a:p>
            <a:pPr algn="ctr"/>
            <a:r>
              <a:rPr lang="en-US" sz="1100" dirty="0">
                <a:latin typeface="Segoe Print" panose="02000800000000000000" pitchFamily="2" charset="0"/>
              </a:rPr>
              <a:t>100</a:t>
            </a:r>
          </a:p>
        </p:txBody>
      </p:sp>
      <p:sp>
        <p:nvSpPr>
          <p:cNvPr id="34" name="TextBox 33">
            <a:extLst>
              <a:ext uri="{FF2B5EF4-FFF2-40B4-BE49-F238E27FC236}">
                <a16:creationId xmlns:a16="http://schemas.microsoft.com/office/drawing/2014/main" id="{67609634-EBCB-AC4E-A8F5-544EA371C817}"/>
              </a:ext>
            </a:extLst>
          </p:cNvPr>
          <p:cNvSpPr txBox="1"/>
          <p:nvPr/>
        </p:nvSpPr>
        <p:spPr>
          <a:xfrm>
            <a:off x="4413210" y="5056376"/>
            <a:ext cx="1578899" cy="261610"/>
          </a:xfrm>
          <a:prstGeom prst="rect">
            <a:avLst/>
          </a:prstGeom>
          <a:noFill/>
        </p:spPr>
        <p:txBody>
          <a:bodyPr wrap="square" rtlCol="0">
            <a:spAutoFit/>
          </a:bodyPr>
          <a:lstStyle/>
          <a:p>
            <a:pPr algn="ctr"/>
            <a:r>
              <a:rPr lang="en-US" sz="1100" dirty="0">
                <a:latin typeface="Segoe Print" panose="02000800000000000000" pitchFamily="2" charset="0"/>
              </a:rPr>
              <a:t>Emergency savings</a:t>
            </a:r>
          </a:p>
        </p:txBody>
      </p:sp>
      <p:sp>
        <p:nvSpPr>
          <p:cNvPr id="35" name="TextBox 34">
            <a:extLst>
              <a:ext uri="{FF2B5EF4-FFF2-40B4-BE49-F238E27FC236}">
                <a16:creationId xmlns:a16="http://schemas.microsoft.com/office/drawing/2014/main" id="{7EDA5946-70C3-5646-BA88-40ED298F756F}"/>
              </a:ext>
            </a:extLst>
          </p:cNvPr>
          <p:cNvSpPr txBox="1"/>
          <p:nvPr/>
        </p:nvSpPr>
        <p:spPr>
          <a:xfrm>
            <a:off x="6291269" y="3296083"/>
            <a:ext cx="2206850" cy="261610"/>
          </a:xfrm>
          <a:prstGeom prst="rect">
            <a:avLst/>
          </a:prstGeom>
          <a:noFill/>
        </p:spPr>
        <p:txBody>
          <a:bodyPr wrap="square" rtlCol="0">
            <a:spAutoFit/>
          </a:bodyPr>
          <a:lstStyle/>
          <a:p>
            <a:pPr algn="ctr"/>
            <a:r>
              <a:rPr lang="en-US" sz="1100" dirty="0">
                <a:latin typeface="Segoe Print" panose="02000800000000000000" pitchFamily="2" charset="0"/>
              </a:rPr>
              <a:t>Federal Student Loans</a:t>
            </a:r>
          </a:p>
        </p:txBody>
      </p:sp>
      <p:sp>
        <p:nvSpPr>
          <p:cNvPr id="36" name="TextBox 35">
            <a:extLst>
              <a:ext uri="{FF2B5EF4-FFF2-40B4-BE49-F238E27FC236}">
                <a16:creationId xmlns:a16="http://schemas.microsoft.com/office/drawing/2014/main" id="{6A1B0165-B8D4-8848-B776-B37C4C03684C}"/>
              </a:ext>
            </a:extLst>
          </p:cNvPr>
          <p:cNvSpPr txBox="1"/>
          <p:nvPr/>
        </p:nvSpPr>
        <p:spPr>
          <a:xfrm>
            <a:off x="6472205" y="3594970"/>
            <a:ext cx="2206850" cy="230832"/>
          </a:xfrm>
          <a:prstGeom prst="rect">
            <a:avLst/>
          </a:prstGeom>
          <a:noFill/>
        </p:spPr>
        <p:txBody>
          <a:bodyPr wrap="square" rtlCol="0">
            <a:spAutoFit/>
          </a:bodyPr>
          <a:lstStyle/>
          <a:p>
            <a:pPr algn="ctr"/>
            <a:r>
              <a:rPr lang="en-US" sz="900" dirty="0">
                <a:latin typeface="Segoe Print" panose="02000800000000000000" pitchFamily="2" charset="0"/>
              </a:rPr>
              <a:t>Want to minimize total cost</a:t>
            </a:r>
          </a:p>
        </p:txBody>
      </p:sp>
      <p:sp>
        <p:nvSpPr>
          <p:cNvPr id="37" name="TextBox 36">
            <a:extLst>
              <a:ext uri="{FF2B5EF4-FFF2-40B4-BE49-F238E27FC236}">
                <a16:creationId xmlns:a16="http://schemas.microsoft.com/office/drawing/2014/main" id="{E7596F5A-ED9E-4F48-9CB1-E207924B29AF}"/>
              </a:ext>
            </a:extLst>
          </p:cNvPr>
          <p:cNvSpPr txBox="1"/>
          <p:nvPr/>
        </p:nvSpPr>
        <p:spPr>
          <a:xfrm>
            <a:off x="5020130" y="3333819"/>
            <a:ext cx="1118339" cy="246221"/>
          </a:xfrm>
          <a:prstGeom prst="rect">
            <a:avLst/>
          </a:prstGeom>
          <a:noFill/>
        </p:spPr>
        <p:txBody>
          <a:bodyPr wrap="square" rtlCol="0">
            <a:spAutoFit/>
          </a:bodyPr>
          <a:lstStyle/>
          <a:p>
            <a:pPr algn="ctr"/>
            <a:r>
              <a:rPr lang="en-US" sz="1000" dirty="0">
                <a:latin typeface="Segoe Print" panose="02000800000000000000" pitchFamily="2" charset="0"/>
              </a:rPr>
              <a:t>10,000</a:t>
            </a:r>
          </a:p>
        </p:txBody>
      </p:sp>
      <p:sp>
        <p:nvSpPr>
          <p:cNvPr id="16" name="TextBox 15">
            <a:extLst>
              <a:ext uri="{FF2B5EF4-FFF2-40B4-BE49-F238E27FC236}">
                <a16:creationId xmlns:a16="http://schemas.microsoft.com/office/drawing/2014/main" id="{05F49B55-513F-3044-8179-23DD8B208618}"/>
              </a:ext>
            </a:extLst>
          </p:cNvPr>
          <p:cNvSpPr txBox="1"/>
          <p:nvPr/>
        </p:nvSpPr>
        <p:spPr>
          <a:xfrm>
            <a:off x="6440770" y="4761812"/>
            <a:ext cx="1118339" cy="261610"/>
          </a:xfrm>
          <a:prstGeom prst="rect">
            <a:avLst/>
          </a:prstGeom>
          <a:noFill/>
        </p:spPr>
        <p:txBody>
          <a:bodyPr wrap="square" rtlCol="0">
            <a:spAutoFit/>
          </a:bodyPr>
          <a:lstStyle/>
          <a:p>
            <a:pPr algn="ctr"/>
            <a:r>
              <a:rPr lang="en-US" sz="1100" dirty="0">
                <a:latin typeface="Segoe Print" panose="02000800000000000000" pitchFamily="2" charset="0"/>
              </a:rPr>
              <a:t>[non-profit]</a:t>
            </a:r>
          </a:p>
        </p:txBody>
      </p:sp>
      <p:sp>
        <p:nvSpPr>
          <p:cNvPr id="17" name="TextBox 16">
            <a:extLst>
              <a:ext uri="{FF2B5EF4-FFF2-40B4-BE49-F238E27FC236}">
                <a16:creationId xmlns:a16="http://schemas.microsoft.com/office/drawing/2014/main" id="{65866DAE-84C9-7F49-A5F6-E9562584B984}"/>
              </a:ext>
            </a:extLst>
          </p:cNvPr>
          <p:cNvSpPr txBox="1"/>
          <p:nvPr/>
        </p:nvSpPr>
        <p:spPr>
          <a:xfrm>
            <a:off x="7821099" y="4812861"/>
            <a:ext cx="1118338" cy="200055"/>
          </a:xfrm>
          <a:prstGeom prst="rect">
            <a:avLst/>
          </a:prstGeom>
          <a:noFill/>
        </p:spPr>
        <p:txBody>
          <a:bodyPr wrap="square" rtlCol="0">
            <a:spAutoFit/>
          </a:bodyPr>
          <a:lstStyle/>
          <a:p>
            <a:pPr algn="ctr"/>
            <a:r>
              <a:rPr lang="en-US" sz="700" dirty="0">
                <a:latin typeface="Segoe Print" panose="02000800000000000000" pitchFamily="2" charset="0"/>
              </a:rPr>
              <a:t>[Phone Number]</a:t>
            </a:r>
          </a:p>
        </p:txBody>
      </p:sp>
    </p:spTree>
    <p:extLst>
      <p:ext uri="{BB962C8B-B14F-4D97-AF65-F5344CB8AC3E}">
        <p14:creationId xmlns:p14="http://schemas.microsoft.com/office/powerpoint/2010/main" val="2038693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905D78-130C-8946-8D3E-31283C6A9DE3}"/>
              </a:ext>
            </a:extLst>
          </p:cNvPr>
          <p:cNvPicPr>
            <a:picLocks noChangeAspect="1"/>
          </p:cNvPicPr>
          <p:nvPr/>
        </p:nvPicPr>
        <p:blipFill>
          <a:blip r:embed="rId3"/>
          <a:stretch>
            <a:fillRect/>
          </a:stretch>
        </p:blipFill>
        <p:spPr>
          <a:xfrm>
            <a:off x="2877911" y="2012504"/>
            <a:ext cx="6436177" cy="4633707"/>
          </a:xfrm>
          <a:prstGeom prst="rect">
            <a:avLst/>
          </a:prstGeom>
        </p:spPr>
      </p:pic>
      <p:cxnSp>
        <p:nvCxnSpPr>
          <p:cNvPr id="26" name="Google Shape;1931;p87">
            <a:extLst>
              <a:ext uri="{FF2B5EF4-FFF2-40B4-BE49-F238E27FC236}">
                <a16:creationId xmlns:a16="http://schemas.microsoft.com/office/drawing/2014/main" id="{9D6ACF60-EC21-4B40-83A7-25EFBD3452C5}"/>
              </a:ext>
            </a:extLst>
          </p:cNvPr>
          <p:cNvCxnSpPr>
            <a:cxnSpLocks/>
          </p:cNvCxnSpPr>
          <p:nvPr/>
        </p:nvCxnSpPr>
        <p:spPr>
          <a:xfrm flipH="1">
            <a:off x="8679055" y="3155678"/>
            <a:ext cx="725501" cy="280810"/>
          </a:xfrm>
          <a:prstGeom prst="straightConnector1">
            <a:avLst/>
          </a:prstGeom>
          <a:noFill/>
          <a:ln w="127000" cap="flat" cmpd="sng">
            <a:solidFill>
              <a:schemeClr val="accent1"/>
            </a:solidFill>
            <a:prstDash val="solid"/>
            <a:round/>
            <a:headEnd type="none" w="sm" len="sm"/>
            <a:tailEnd type="triangle" w="med" len="med"/>
          </a:ln>
        </p:spPr>
      </p:cxnSp>
      <p:sp>
        <p:nvSpPr>
          <p:cNvPr id="25" name="Google Shape;1930;p87">
            <a:extLst>
              <a:ext uri="{FF2B5EF4-FFF2-40B4-BE49-F238E27FC236}">
                <a16:creationId xmlns:a16="http://schemas.microsoft.com/office/drawing/2014/main" id="{D9C82F08-887D-B347-ADD5-961A2847D62A}"/>
              </a:ext>
            </a:extLst>
          </p:cNvPr>
          <p:cNvSpPr/>
          <p:nvPr/>
        </p:nvSpPr>
        <p:spPr>
          <a:xfrm>
            <a:off x="9495024" y="2259661"/>
            <a:ext cx="2254238" cy="91012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algn="ctr"/>
            <a:r>
              <a:rPr lang="en-US" b="1" dirty="0">
                <a:solidFill>
                  <a:schemeClr val="lt1"/>
                </a:solidFill>
              </a:rPr>
              <a:t>YOUR RESPONSES WILL GO HERE</a:t>
            </a:r>
            <a:endParaRPr dirty="0"/>
          </a:p>
        </p:txBody>
      </p:sp>
      <p:sp>
        <p:nvSpPr>
          <p:cNvPr id="4" name="Title 3">
            <a:extLst>
              <a:ext uri="{FF2B5EF4-FFF2-40B4-BE49-F238E27FC236}">
                <a16:creationId xmlns:a16="http://schemas.microsoft.com/office/drawing/2014/main" id="{0063215E-0795-1A44-8E9E-6460F50D4060}"/>
              </a:ext>
            </a:extLst>
          </p:cNvPr>
          <p:cNvSpPr>
            <a:spLocks noGrp="1"/>
          </p:cNvSpPr>
          <p:nvPr>
            <p:ph type="title"/>
          </p:nvPr>
        </p:nvSpPr>
        <p:spPr/>
        <p:txBody>
          <a:bodyPr>
            <a:normAutofit fontScale="90000"/>
          </a:bodyPr>
          <a:lstStyle/>
          <a:p>
            <a:r>
              <a:rPr lang="en-US" dirty="0"/>
              <a:t>We’ll share your responses as a personalized roadmap tomorrow</a:t>
            </a:r>
          </a:p>
        </p:txBody>
      </p:sp>
      <p:sp>
        <p:nvSpPr>
          <p:cNvPr id="29" name="TextBox 28">
            <a:extLst>
              <a:ext uri="{FF2B5EF4-FFF2-40B4-BE49-F238E27FC236}">
                <a16:creationId xmlns:a16="http://schemas.microsoft.com/office/drawing/2014/main" id="{45040301-299E-0F4E-9E40-96631E82632A}"/>
              </a:ext>
            </a:extLst>
          </p:cNvPr>
          <p:cNvSpPr txBox="1"/>
          <p:nvPr/>
        </p:nvSpPr>
        <p:spPr>
          <a:xfrm>
            <a:off x="6643303" y="5023422"/>
            <a:ext cx="2453731" cy="261610"/>
          </a:xfrm>
          <a:prstGeom prst="rect">
            <a:avLst/>
          </a:prstGeom>
          <a:noFill/>
        </p:spPr>
        <p:txBody>
          <a:bodyPr wrap="square" rtlCol="0">
            <a:spAutoFit/>
          </a:bodyPr>
          <a:lstStyle/>
          <a:p>
            <a:pPr algn="ctr"/>
            <a:r>
              <a:rPr lang="en-US" sz="1100" dirty="0">
                <a:latin typeface="Segoe Print" panose="02000800000000000000" pitchFamily="2" charset="0"/>
              </a:rPr>
              <a:t>a debt management plan</a:t>
            </a:r>
          </a:p>
        </p:txBody>
      </p:sp>
      <p:sp>
        <p:nvSpPr>
          <p:cNvPr id="30" name="TextBox 29">
            <a:extLst>
              <a:ext uri="{FF2B5EF4-FFF2-40B4-BE49-F238E27FC236}">
                <a16:creationId xmlns:a16="http://schemas.microsoft.com/office/drawing/2014/main" id="{95DF2AE9-667C-DB4B-9643-A34B789C7B2F}"/>
              </a:ext>
            </a:extLst>
          </p:cNvPr>
          <p:cNvSpPr txBox="1"/>
          <p:nvPr/>
        </p:nvSpPr>
        <p:spPr>
          <a:xfrm>
            <a:off x="6440770" y="4761812"/>
            <a:ext cx="1118339" cy="261610"/>
          </a:xfrm>
          <a:prstGeom prst="rect">
            <a:avLst/>
          </a:prstGeom>
          <a:noFill/>
        </p:spPr>
        <p:txBody>
          <a:bodyPr wrap="square" rtlCol="0">
            <a:spAutoFit/>
          </a:bodyPr>
          <a:lstStyle/>
          <a:p>
            <a:pPr algn="ctr"/>
            <a:r>
              <a:rPr lang="en-US" sz="1100" dirty="0">
                <a:latin typeface="Segoe Print" panose="02000800000000000000" pitchFamily="2" charset="0"/>
              </a:rPr>
              <a:t>CCCS</a:t>
            </a:r>
          </a:p>
        </p:txBody>
      </p:sp>
      <p:sp>
        <p:nvSpPr>
          <p:cNvPr id="31" name="TextBox 30">
            <a:extLst>
              <a:ext uri="{FF2B5EF4-FFF2-40B4-BE49-F238E27FC236}">
                <a16:creationId xmlns:a16="http://schemas.microsoft.com/office/drawing/2014/main" id="{5AC60864-773A-2A4C-A4D8-AD683BE87315}"/>
              </a:ext>
            </a:extLst>
          </p:cNvPr>
          <p:cNvSpPr txBox="1"/>
          <p:nvPr/>
        </p:nvSpPr>
        <p:spPr>
          <a:xfrm>
            <a:off x="7821099" y="4812861"/>
            <a:ext cx="1118338" cy="200055"/>
          </a:xfrm>
          <a:prstGeom prst="rect">
            <a:avLst/>
          </a:prstGeom>
          <a:noFill/>
        </p:spPr>
        <p:txBody>
          <a:bodyPr wrap="square" rtlCol="0">
            <a:spAutoFit/>
          </a:bodyPr>
          <a:lstStyle/>
          <a:p>
            <a:pPr algn="ctr"/>
            <a:r>
              <a:rPr lang="en-US" sz="700" dirty="0">
                <a:latin typeface="Segoe Print" panose="02000800000000000000" pitchFamily="2" charset="0"/>
              </a:rPr>
              <a:t>(912) 691-2227</a:t>
            </a:r>
          </a:p>
        </p:txBody>
      </p:sp>
      <p:sp>
        <p:nvSpPr>
          <p:cNvPr id="2" name="Rectangle 1">
            <a:extLst>
              <a:ext uri="{FF2B5EF4-FFF2-40B4-BE49-F238E27FC236}">
                <a16:creationId xmlns:a16="http://schemas.microsoft.com/office/drawing/2014/main" id="{62B72B0D-DEA9-C34C-9159-BD0C1B90BCA8}"/>
              </a:ext>
            </a:extLst>
          </p:cNvPr>
          <p:cNvSpPr/>
          <p:nvPr/>
        </p:nvSpPr>
        <p:spPr>
          <a:xfrm>
            <a:off x="6194641" y="4598906"/>
            <a:ext cx="2635033" cy="830343"/>
          </a:xfrm>
          <a:prstGeom prst="rect">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340765-E61E-D34A-9799-98E8CCDBB5EF}"/>
              </a:ext>
            </a:extLst>
          </p:cNvPr>
          <p:cNvSpPr txBox="1"/>
          <p:nvPr/>
        </p:nvSpPr>
        <p:spPr>
          <a:xfrm>
            <a:off x="6167430" y="4618942"/>
            <a:ext cx="2811934" cy="384721"/>
          </a:xfrm>
          <a:prstGeom prst="rect">
            <a:avLst/>
          </a:prstGeom>
          <a:noFill/>
        </p:spPr>
        <p:txBody>
          <a:bodyPr wrap="square" rtlCol="0">
            <a:spAutoFit/>
          </a:bodyPr>
          <a:lstStyle/>
          <a:p>
            <a:r>
              <a:rPr lang="en-US" sz="950" dirty="0"/>
              <a:t>If I fall behind on payments, I can reach out to my lender to receive help with my situation</a:t>
            </a:r>
          </a:p>
        </p:txBody>
      </p:sp>
      <p:sp>
        <p:nvSpPr>
          <p:cNvPr id="19" name="TextBox 18">
            <a:extLst>
              <a:ext uri="{FF2B5EF4-FFF2-40B4-BE49-F238E27FC236}">
                <a16:creationId xmlns:a16="http://schemas.microsoft.com/office/drawing/2014/main" id="{BDEE435B-1EE9-424E-A907-6826760B7E75}"/>
              </a:ext>
            </a:extLst>
          </p:cNvPr>
          <p:cNvSpPr txBox="1"/>
          <p:nvPr/>
        </p:nvSpPr>
        <p:spPr>
          <a:xfrm>
            <a:off x="6169663" y="4999270"/>
            <a:ext cx="2811934" cy="384721"/>
          </a:xfrm>
          <a:prstGeom prst="rect">
            <a:avLst/>
          </a:prstGeom>
          <a:noFill/>
        </p:spPr>
        <p:txBody>
          <a:bodyPr wrap="square" rtlCol="0">
            <a:spAutoFit/>
          </a:bodyPr>
          <a:lstStyle/>
          <a:p>
            <a:r>
              <a:rPr lang="en-US" sz="950" dirty="0"/>
              <a:t>I can also talk about my options with a credit expert for free by going to </a:t>
            </a:r>
            <a:r>
              <a:rPr lang="en-US" sz="950" dirty="0" err="1"/>
              <a:t>www.nfcc.org</a:t>
            </a:r>
            <a:r>
              <a:rPr lang="en-US" sz="950" dirty="0"/>
              <a:t>/</a:t>
            </a:r>
          </a:p>
        </p:txBody>
      </p:sp>
    </p:spTree>
    <p:extLst>
      <p:ext uri="{BB962C8B-B14F-4D97-AF65-F5344CB8AC3E}">
        <p14:creationId xmlns:p14="http://schemas.microsoft.com/office/powerpoint/2010/main" val="2053894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83FA-8E8E-2B4A-BB8C-55F203060DB8}"/>
              </a:ext>
            </a:extLst>
          </p:cNvPr>
          <p:cNvSpPr>
            <a:spLocks noGrp="1"/>
          </p:cNvSpPr>
          <p:nvPr>
            <p:ph type="title"/>
          </p:nvPr>
        </p:nvSpPr>
        <p:spPr>
          <a:xfrm>
            <a:off x="838200" y="298643"/>
            <a:ext cx="9789826" cy="1243257"/>
          </a:xfrm>
        </p:spPr>
        <p:txBody>
          <a:bodyPr>
            <a:normAutofit/>
          </a:bodyPr>
          <a:lstStyle/>
          <a:p>
            <a:r>
              <a:rPr lang="en-US" dirty="0"/>
              <a:t>We’ll also share further resources</a:t>
            </a:r>
          </a:p>
        </p:txBody>
      </p:sp>
      <p:sp>
        <p:nvSpPr>
          <p:cNvPr id="20" name="TextBox 19">
            <a:extLst>
              <a:ext uri="{FF2B5EF4-FFF2-40B4-BE49-F238E27FC236}">
                <a16:creationId xmlns:a16="http://schemas.microsoft.com/office/drawing/2014/main" id="{D7B4762C-EDE6-C944-82F3-17A1C5D864FC}"/>
              </a:ext>
            </a:extLst>
          </p:cNvPr>
          <p:cNvSpPr txBox="1"/>
          <p:nvPr/>
        </p:nvSpPr>
        <p:spPr>
          <a:xfrm>
            <a:off x="1480992" y="5371897"/>
            <a:ext cx="1482457" cy="369332"/>
          </a:xfrm>
          <a:prstGeom prst="rect">
            <a:avLst/>
          </a:prstGeom>
          <a:noFill/>
        </p:spPr>
        <p:txBody>
          <a:bodyPr wrap="none" rtlCol="0">
            <a:spAutoFit/>
          </a:bodyPr>
          <a:lstStyle/>
          <a:p>
            <a:r>
              <a:rPr lang="en-US" dirty="0"/>
              <a:t>Tips &amp; Tricks</a:t>
            </a:r>
          </a:p>
        </p:txBody>
      </p:sp>
      <p:sp>
        <p:nvSpPr>
          <p:cNvPr id="21" name="TextBox 20">
            <a:extLst>
              <a:ext uri="{FF2B5EF4-FFF2-40B4-BE49-F238E27FC236}">
                <a16:creationId xmlns:a16="http://schemas.microsoft.com/office/drawing/2014/main" id="{662B00D5-CB53-AA4D-9263-5A4A2A5D5CE8}"/>
              </a:ext>
            </a:extLst>
          </p:cNvPr>
          <p:cNvSpPr txBox="1"/>
          <p:nvPr/>
        </p:nvSpPr>
        <p:spPr>
          <a:xfrm>
            <a:off x="4695488" y="5371897"/>
            <a:ext cx="2801023" cy="369332"/>
          </a:xfrm>
          <a:prstGeom prst="rect">
            <a:avLst/>
          </a:prstGeom>
          <a:noFill/>
        </p:spPr>
        <p:txBody>
          <a:bodyPr wrap="none" rtlCol="0">
            <a:spAutoFit/>
          </a:bodyPr>
          <a:lstStyle/>
          <a:p>
            <a:r>
              <a:rPr lang="en-US" dirty="0"/>
              <a:t>Information on Resources</a:t>
            </a:r>
          </a:p>
        </p:txBody>
      </p:sp>
      <p:sp>
        <p:nvSpPr>
          <p:cNvPr id="22" name="TextBox 21">
            <a:extLst>
              <a:ext uri="{FF2B5EF4-FFF2-40B4-BE49-F238E27FC236}">
                <a16:creationId xmlns:a16="http://schemas.microsoft.com/office/drawing/2014/main" id="{9686E77C-D2F0-6547-919C-4985AFB8D812}"/>
              </a:ext>
            </a:extLst>
          </p:cNvPr>
          <p:cNvSpPr txBox="1"/>
          <p:nvPr/>
        </p:nvSpPr>
        <p:spPr>
          <a:xfrm>
            <a:off x="9502925" y="5371897"/>
            <a:ext cx="1237968" cy="369332"/>
          </a:xfrm>
          <a:prstGeom prst="rect">
            <a:avLst/>
          </a:prstGeom>
          <a:noFill/>
        </p:spPr>
        <p:txBody>
          <a:bodyPr wrap="none" rtlCol="0">
            <a:spAutoFit/>
          </a:bodyPr>
          <a:lstStyle/>
          <a:p>
            <a:r>
              <a:rPr lang="en-US" dirty="0"/>
              <a:t>Templates</a:t>
            </a:r>
          </a:p>
        </p:txBody>
      </p:sp>
      <p:pic>
        <p:nvPicPr>
          <p:cNvPr id="3" name="Picture 2">
            <a:extLst>
              <a:ext uri="{FF2B5EF4-FFF2-40B4-BE49-F238E27FC236}">
                <a16:creationId xmlns:a16="http://schemas.microsoft.com/office/drawing/2014/main" id="{F01E2FCF-9EFB-184F-9B5E-67194AB2F564}"/>
              </a:ext>
            </a:extLst>
          </p:cNvPr>
          <p:cNvPicPr>
            <a:picLocks noChangeAspect="1"/>
          </p:cNvPicPr>
          <p:nvPr/>
        </p:nvPicPr>
        <p:blipFill>
          <a:blip r:embed="rId3"/>
          <a:stretch>
            <a:fillRect/>
          </a:stretch>
        </p:blipFill>
        <p:spPr>
          <a:xfrm>
            <a:off x="338327" y="2486586"/>
            <a:ext cx="3767789" cy="2619985"/>
          </a:xfrm>
          <a:prstGeom prst="rect">
            <a:avLst/>
          </a:prstGeom>
        </p:spPr>
      </p:pic>
      <p:pic>
        <p:nvPicPr>
          <p:cNvPr id="4" name="Picture 3">
            <a:extLst>
              <a:ext uri="{FF2B5EF4-FFF2-40B4-BE49-F238E27FC236}">
                <a16:creationId xmlns:a16="http://schemas.microsoft.com/office/drawing/2014/main" id="{0453F695-BEED-6A4C-A1BE-8D2F5322BB25}"/>
              </a:ext>
            </a:extLst>
          </p:cNvPr>
          <p:cNvPicPr>
            <a:picLocks noChangeAspect="1"/>
          </p:cNvPicPr>
          <p:nvPr/>
        </p:nvPicPr>
        <p:blipFill>
          <a:blip r:embed="rId4"/>
          <a:stretch>
            <a:fillRect/>
          </a:stretch>
        </p:blipFill>
        <p:spPr>
          <a:xfrm>
            <a:off x="4150619" y="2453651"/>
            <a:ext cx="3905230" cy="2685853"/>
          </a:xfrm>
          <a:prstGeom prst="rect">
            <a:avLst/>
          </a:prstGeom>
        </p:spPr>
      </p:pic>
      <p:pic>
        <p:nvPicPr>
          <p:cNvPr id="5" name="Picture 4">
            <a:extLst>
              <a:ext uri="{FF2B5EF4-FFF2-40B4-BE49-F238E27FC236}">
                <a16:creationId xmlns:a16="http://schemas.microsoft.com/office/drawing/2014/main" id="{5B6A03DE-71AB-944A-9F1B-0F57143B25BB}"/>
              </a:ext>
            </a:extLst>
          </p:cNvPr>
          <p:cNvPicPr>
            <a:picLocks noChangeAspect="1"/>
          </p:cNvPicPr>
          <p:nvPr/>
        </p:nvPicPr>
        <p:blipFill>
          <a:blip r:embed="rId5"/>
          <a:stretch>
            <a:fillRect/>
          </a:stretch>
        </p:blipFill>
        <p:spPr>
          <a:xfrm>
            <a:off x="8055849" y="2383311"/>
            <a:ext cx="4132121" cy="2619985"/>
          </a:xfrm>
          <a:prstGeom prst="rect">
            <a:avLst/>
          </a:prstGeom>
        </p:spPr>
      </p:pic>
    </p:spTree>
    <p:extLst>
      <p:ext uri="{BB962C8B-B14F-4D97-AF65-F5344CB8AC3E}">
        <p14:creationId xmlns:p14="http://schemas.microsoft.com/office/powerpoint/2010/main" val="1333494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F76C-9223-984C-A782-DD3A375745EA}"/>
              </a:ext>
            </a:extLst>
          </p:cNvPr>
          <p:cNvSpPr>
            <a:spLocks noGrp="1"/>
          </p:cNvSpPr>
          <p:nvPr>
            <p:ph type="title"/>
          </p:nvPr>
        </p:nvSpPr>
        <p:spPr/>
        <p:txBody>
          <a:bodyPr anchor="ctr">
            <a:normAutofit/>
          </a:bodyPr>
          <a:lstStyle/>
          <a:p>
            <a:r>
              <a:rPr lang="en-US" dirty="0"/>
              <a:t>We are here as your road crew today</a:t>
            </a:r>
          </a:p>
        </p:txBody>
      </p:sp>
      <p:sp>
        <p:nvSpPr>
          <p:cNvPr id="3" name="Content Placeholder 2">
            <a:extLst>
              <a:ext uri="{FF2B5EF4-FFF2-40B4-BE49-F238E27FC236}">
                <a16:creationId xmlns:a16="http://schemas.microsoft.com/office/drawing/2014/main" id="{FDC3A116-96A3-3142-BCB8-0A54AB9C6E7B}"/>
              </a:ext>
            </a:extLst>
          </p:cNvPr>
          <p:cNvSpPr>
            <a:spLocks noGrp="1"/>
          </p:cNvSpPr>
          <p:nvPr>
            <p:ph type="body" idx="1"/>
          </p:nvPr>
        </p:nvSpPr>
        <p:spPr>
          <a:xfrm>
            <a:off x="381858" y="2712203"/>
            <a:ext cx="11437191" cy="716797"/>
          </a:xfrm>
        </p:spPr>
        <p:txBody>
          <a:bodyPr anchor="ctr">
            <a:normAutofit/>
          </a:bodyPr>
          <a:lstStyle/>
          <a:p>
            <a:pPr marL="0" indent="0" algn="ctr">
              <a:buNone/>
            </a:pPr>
            <a:r>
              <a:rPr lang="en-US" sz="2800" b="1" dirty="0"/>
              <a:t>We’re here to answer any questions you have right now! </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9CAD2CD4-8052-9D48-A0C5-080453E86E1B}"/>
              </a:ext>
            </a:extLst>
          </p:cNvPr>
          <p:cNvPicPr>
            <a:picLocks noChangeAspect="1"/>
          </p:cNvPicPr>
          <p:nvPr/>
        </p:nvPicPr>
        <p:blipFill rotWithShape="1">
          <a:blip r:embed="rId3"/>
          <a:srcRect t="4614"/>
          <a:stretch/>
        </p:blipFill>
        <p:spPr>
          <a:xfrm>
            <a:off x="6829588" y="3998386"/>
            <a:ext cx="4699000" cy="1938238"/>
          </a:xfrm>
          <a:prstGeom prst="rect">
            <a:avLst/>
          </a:prstGeom>
        </p:spPr>
      </p:pic>
      <p:sp>
        <p:nvSpPr>
          <p:cNvPr id="8" name="Content Placeholder 2">
            <a:extLst>
              <a:ext uri="{FF2B5EF4-FFF2-40B4-BE49-F238E27FC236}">
                <a16:creationId xmlns:a16="http://schemas.microsoft.com/office/drawing/2014/main" id="{DB5C1DB3-B8C8-5E40-A0F5-D618203B0F68}"/>
              </a:ext>
            </a:extLst>
          </p:cNvPr>
          <p:cNvSpPr txBox="1">
            <a:spLocks/>
          </p:cNvSpPr>
          <p:nvPr/>
        </p:nvSpPr>
        <p:spPr>
          <a:xfrm>
            <a:off x="503262" y="3904624"/>
            <a:ext cx="5138122" cy="1938237"/>
          </a:xfrm>
          <a:prstGeom prst="rect">
            <a:avLst/>
          </a:prstGeom>
          <a:noFill/>
          <a:ln>
            <a:noFill/>
          </a:ln>
        </p:spPr>
        <p:txBody>
          <a:bodyPr spcFirstLastPara="1" vert="horz" wrap="square" lIns="91425" tIns="91425" rIns="91425" bIns="91425" rtlCol="0" anchor="ctr" anchorCtr="0">
            <a:normAutofit/>
          </a:bodyPr>
          <a:lstStyle>
            <a:lvl1pPr marL="609555" marR="0" lvl="0" indent="-507962" algn="l" defTabSz="914400" rtl="0" eaLnBrk="1" latinLnBrk="0" hangingPunct="1">
              <a:lnSpc>
                <a:spcPct val="100000"/>
              </a:lnSpc>
              <a:spcBef>
                <a:spcPts val="0"/>
              </a:spcBef>
              <a:spcAft>
                <a:spcPts val="0"/>
              </a:spcAft>
              <a:buClr>
                <a:schemeClr val="dk1"/>
              </a:buClr>
              <a:buSzPts val="2400"/>
              <a:buFont typeface="Wingdings" pitchFamily="2" charset="2"/>
              <a:buChar char="•"/>
              <a:defRPr sz="3200" i="0" u="none" strike="noStrike" kern="1200" cap="none">
                <a:solidFill>
                  <a:schemeClr val="dk1"/>
                </a:solidFill>
                <a:latin typeface="+mn-lt"/>
                <a:ea typeface="+mn-ea"/>
                <a:cs typeface="+mn-cs"/>
              </a:defRPr>
            </a:lvl1pPr>
            <a:lvl2pPr marL="1219111" marR="0" lvl="1" indent="-507962" algn="l" defTabSz="914400" rtl="0" eaLnBrk="1" latinLnBrk="0" hangingPunct="1">
              <a:lnSpc>
                <a:spcPct val="100000"/>
              </a:lnSpc>
              <a:spcBef>
                <a:spcPts val="667"/>
              </a:spcBef>
              <a:spcAft>
                <a:spcPts val="0"/>
              </a:spcAft>
              <a:buClr>
                <a:schemeClr val="dk1"/>
              </a:buClr>
              <a:buSzPts val="2400"/>
              <a:buFont typeface="Wingdings" pitchFamily="2" charset="2"/>
              <a:buChar char="•"/>
              <a:defRPr sz="3200" i="0" u="none" strike="noStrike" kern="1200" cap="none">
                <a:solidFill>
                  <a:schemeClr val="dk1"/>
                </a:solidFill>
                <a:latin typeface="+mn-lt"/>
                <a:ea typeface="+mn-ea"/>
                <a:cs typeface="+mn-cs"/>
              </a:defRPr>
            </a:lvl2pPr>
            <a:lvl3pPr marL="1828664" marR="0" lvl="2" indent="-474097" algn="l" defTabSz="914400" rtl="0" eaLnBrk="1" latinLnBrk="0" hangingPunct="1">
              <a:lnSpc>
                <a:spcPct val="100000"/>
              </a:lnSpc>
              <a:spcBef>
                <a:spcPts val="667"/>
              </a:spcBef>
              <a:spcAft>
                <a:spcPts val="0"/>
              </a:spcAft>
              <a:buClr>
                <a:schemeClr val="dk1"/>
              </a:buClr>
              <a:buSzPts val="2000"/>
              <a:buFont typeface="Wingdings" pitchFamily="2" charset="2"/>
              <a:buChar char="•"/>
              <a:defRPr sz="2667" i="0" u="none" strike="noStrike" kern="1200" cap="none">
                <a:solidFill>
                  <a:schemeClr val="dk1"/>
                </a:solidFill>
                <a:latin typeface="+mn-lt"/>
                <a:ea typeface="+mn-ea"/>
                <a:cs typeface="+mn-cs"/>
              </a:defRPr>
            </a:lvl3pPr>
            <a:lvl4pPr marL="2438218" marR="0" lvl="3" indent="-474097" algn="l" defTabSz="914400" rtl="0" eaLnBrk="1" latinLnBrk="0" hangingPunct="1">
              <a:lnSpc>
                <a:spcPct val="100000"/>
              </a:lnSpc>
              <a:spcBef>
                <a:spcPts val="667"/>
              </a:spcBef>
              <a:spcAft>
                <a:spcPts val="0"/>
              </a:spcAft>
              <a:buClr>
                <a:schemeClr val="dk1"/>
              </a:buClr>
              <a:buSzPts val="2000"/>
              <a:buFont typeface="Wingdings" pitchFamily="2" charset="2"/>
              <a:buChar char="•"/>
              <a:defRPr sz="2667" i="0" u="none" strike="noStrike" kern="1200" cap="none">
                <a:solidFill>
                  <a:schemeClr val="dk1"/>
                </a:solidFill>
                <a:latin typeface="+mn-lt"/>
                <a:ea typeface="+mn-ea"/>
                <a:cs typeface="+mn-cs"/>
              </a:defRPr>
            </a:lvl4pPr>
            <a:lvl5pPr marL="3047772" marR="0" lvl="4" indent="-474097" algn="l" defTabSz="914400" rtl="0" eaLnBrk="1" latinLnBrk="0" hangingPunct="1">
              <a:lnSpc>
                <a:spcPct val="100000"/>
              </a:lnSpc>
              <a:spcBef>
                <a:spcPts val="667"/>
              </a:spcBef>
              <a:spcAft>
                <a:spcPts val="0"/>
              </a:spcAft>
              <a:buClr>
                <a:schemeClr val="dk1"/>
              </a:buClr>
              <a:buSzPts val="2000"/>
              <a:buFont typeface="Wingdings" pitchFamily="2" charset="2"/>
              <a:buChar char="•"/>
              <a:defRPr sz="2667" i="0" u="none" strike="noStrike" kern="1200" cap="none">
                <a:solidFill>
                  <a:schemeClr val="dk1"/>
                </a:solidFill>
                <a:latin typeface="+mn-lt"/>
                <a:ea typeface="+mn-ea"/>
                <a:cs typeface="+mn-cs"/>
              </a:defRPr>
            </a:lvl5pPr>
            <a:lvl6pPr marL="3657326" marR="0" lvl="5" indent="-419071" algn="l" defTabSz="914400" rtl="0" eaLnBrk="1" latinLnBrk="0" hangingPunct="1">
              <a:lnSpc>
                <a:spcPct val="100000"/>
              </a:lnSpc>
              <a:spcBef>
                <a:spcPts val="667"/>
              </a:spcBef>
              <a:spcAft>
                <a:spcPts val="0"/>
              </a:spcAft>
              <a:buClr>
                <a:schemeClr val="dk1"/>
              </a:buClr>
              <a:buSzPts val="1350"/>
              <a:buFont typeface="Arial" panose="020B0604020202020204" pitchFamily="34" charset="0"/>
              <a:buChar char="•"/>
              <a:defRPr sz="2400" i="0" u="none" strike="noStrike" kern="1200" cap="none">
                <a:solidFill>
                  <a:schemeClr val="dk1"/>
                </a:solidFill>
                <a:latin typeface="+mn-lt"/>
                <a:ea typeface="+mn-ea"/>
                <a:cs typeface="+mn-cs"/>
              </a:defRPr>
            </a:lvl6pPr>
            <a:lvl7pPr marL="4266880" marR="0" lvl="6" indent="-440234" algn="l" defTabSz="914400" rtl="0" eaLnBrk="1" latinLnBrk="0" hangingPunct="1">
              <a:lnSpc>
                <a:spcPct val="100000"/>
              </a:lnSpc>
              <a:spcBef>
                <a:spcPts val="667"/>
              </a:spcBef>
              <a:spcAft>
                <a:spcPts val="0"/>
              </a:spcAft>
              <a:buClr>
                <a:schemeClr val="accent1"/>
              </a:buClr>
              <a:buSzPts val="1600"/>
              <a:buFont typeface="Arial" panose="020B0604020202020204" pitchFamily="34" charset="0"/>
              <a:buChar char="​"/>
              <a:defRPr sz="2133" i="0" u="none" strike="noStrike" kern="1200" cap="none">
                <a:solidFill>
                  <a:schemeClr val="accent1"/>
                </a:solidFill>
                <a:latin typeface="+mn-lt"/>
                <a:ea typeface="+mn-ea"/>
                <a:cs typeface="+mn-cs"/>
              </a:defRPr>
            </a:lvl7pPr>
            <a:lvl8pPr marL="4876435" marR="0" lvl="7" indent="-423301" algn="l" defTabSz="914400" rtl="0" eaLnBrk="1" latinLnBrk="0" hangingPunct="1">
              <a:lnSpc>
                <a:spcPct val="100000"/>
              </a:lnSpc>
              <a:spcBef>
                <a:spcPts val="400"/>
              </a:spcBef>
              <a:spcAft>
                <a:spcPts val="0"/>
              </a:spcAft>
              <a:buClr>
                <a:schemeClr val="dk1"/>
              </a:buClr>
              <a:buSzPts val="1400"/>
              <a:buFont typeface="Arial" panose="020B0604020202020204" pitchFamily="34" charset="0"/>
              <a:buChar char="•"/>
              <a:defRPr sz="1867" i="0" u="none" strike="noStrike" kern="1200" cap="none">
                <a:solidFill>
                  <a:schemeClr val="dk1"/>
                </a:solidFill>
                <a:latin typeface="+mn-lt"/>
                <a:ea typeface="+mn-ea"/>
                <a:cs typeface="+mn-cs"/>
              </a:defRPr>
            </a:lvl8pPr>
            <a:lvl9pPr marL="5485988" marR="0" lvl="8" indent="-423301" algn="l" defTabSz="914400" rtl="0" eaLnBrk="1" latinLnBrk="0" hangingPunct="1">
              <a:lnSpc>
                <a:spcPct val="100000"/>
              </a:lnSpc>
              <a:spcBef>
                <a:spcPts val="400"/>
              </a:spcBef>
              <a:spcAft>
                <a:spcPts val="400"/>
              </a:spcAft>
              <a:buClr>
                <a:schemeClr val="dk2"/>
              </a:buClr>
              <a:buSzPts val="1400"/>
              <a:buFont typeface="Arial" panose="020B0604020202020204" pitchFamily="34" charset="0"/>
              <a:buChar char="​"/>
              <a:defRPr sz="1867" i="0" u="none" strike="noStrike" kern="1200" cap="none">
                <a:solidFill>
                  <a:schemeClr val="dk2"/>
                </a:solidFill>
                <a:latin typeface="+mn-lt"/>
                <a:ea typeface="+mn-ea"/>
                <a:cs typeface="+mn-cs"/>
              </a:defRPr>
            </a:lvl9pPr>
          </a:lstStyle>
          <a:p>
            <a:pPr marL="0" indent="0" algn="ctr">
              <a:buNone/>
            </a:pPr>
            <a:r>
              <a:rPr lang="en-US" sz="2800" dirty="0"/>
              <a:t>Please share in the chat any questions you still have, and we’ll start addressing them one at a time</a:t>
            </a:r>
          </a:p>
        </p:txBody>
      </p:sp>
      <p:sp>
        <p:nvSpPr>
          <p:cNvPr id="9" name="Right Arrow 8">
            <a:extLst>
              <a:ext uri="{FF2B5EF4-FFF2-40B4-BE49-F238E27FC236}">
                <a16:creationId xmlns:a16="http://schemas.microsoft.com/office/drawing/2014/main" id="{12163A48-5B3D-054F-8117-B9ED5A20878D}"/>
              </a:ext>
            </a:extLst>
          </p:cNvPr>
          <p:cNvSpPr/>
          <p:nvPr/>
        </p:nvSpPr>
        <p:spPr>
          <a:xfrm>
            <a:off x="5780869" y="4648558"/>
            <a:ext cx="909234" cy="450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31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0" name="Google Shape;2450;p129"/>
          <p:cNvSpPr txBox="1">
            <a:spLocks noGrp="1"/>
          </p:cNvSpPr>
          <p:nvPr>
            <p:ph type="ctrTitle"/>
          </p:nvPr>
        </p:nvSpPr>
        <p:spPr>
          <a:prstGeom prst="rect">
            <a:avLst/>
          </a:prstGeom>
        </p:spPr>
        <p:txBody>
          <a:bodyPr spcFirstLastPara="1" vert="horz" wrap="square" lIns="121900" tIns="121900" rIns="121900" bIns="121900" rtlCol="0" anchor="ctr" anchorCtr="0">
            <a:noAutofit/>
          </a:bodyPr>
          <a:lstStyle/>
          <a:p>
            <a:r>
              <a:rPr lang="en-US" dirty="0"/>
              <a:t>Thank you </a:t>
            </a:r>
            <a:br>
              <a:rPr lang="en-US" dirty="0"/>
            </a:br>
            <a:br>
              <a:rPr lang="en-US" sz="2400" dirty="0"/>
            </a:br>
            <a:r>
              <a:rPr lang="en-US" sz="2400" dirty="0"/>
              <a:t>Before you go, please take a few minutes to complete our post-session survey (link in the chat).</a:t>
            </a:r>
            <a:endParaRPr sz="2400" dirty="0"/>
          </a:p>
        </p:txBody>
      </p:sp>
    </p:spTree>
    <p:extLst>
      <p:ext uri="{BB962C8B-B14F-4D97-AF65-F5344CB8AC3E}">
        <p14:creationId xmlns:p14="http://schemas.microsoft.com/office/powerpoint/2010/main" val="2282554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9DFB4-4203-D44A-AE0F-512489D371A0}"/>
              </a:ext>
            </a:extLst>
          </p:cNvPr>
          <p:cNvSpPr>
            <a:spLocks noGrp="1"/>
          </p:cNvSpPr>
          <p:nvPr>
            <p:ph type="title"/>
          </p:nvPr>
        </p:nvSpPr>
        <p:spPr/>
        <p:txBody>
          <a:bodyPr>
            <a:normAutofit fontScale="90000"/>
          </a:bodyPr>
          <a:lstStyle/>
          <a:p>
            <a:r>
              <a:rPr lang="en-US" dirty="0"/>
              <a:t>POST: Day or Two After Each Class</a:t>
            </a:r>
          </a:p>
        </p:txBody>
      </p:sp>
      <p:sp>
        <p:nvSpPr>
          <p:cNvPr id="3" name="Content Placeholder 2">
            <a:extLst>
              <a:ext uri="{FF2B5EF4-FFF2-40B4-BE49-F238E27FC236}">
                <a16:creationId xmlns:a16="http://schemas.microsoft.com/office/drawing/2014/main" id="{B743F394-345F-A34C-8A06-12F9405F66C7}"/>
              </a:ext>
            </a:extLst>
          </p:cNvPr>
          <p:cNvSpPr>
            <a:spLocks noGrp="1"/>
          </p:cNvSpPr>
          <p:nvPr>
            <p:ph idx="1"/>
          </p:nvPr>
        </p:nvSpPr>
        <p:spPr/>
        <p:txBody>
          <a:bodyPr>
            <a:normAutofit/>
          </a:bodyPr>
          <a:lstStyle/>
          <a:p>
            <a:pPr marL="514350" indent="-514350">
              <a:buFont typeface="+mj-lt"/>
              <a:buAutoNum type="arabicPeriod"/>
            </a:pPr>
            <a:r>
              <a:rPr lang="en-US" dirty="0"/>
              <a:t>Review submitted intake forms, and fill out blank copies of maps for each participant with their responses</a:t>
            </a:r>
          </a:p>
          <a:p>
            <a:pPr lvl="1"/>
            <a:r>
              <a:rPr lang="en-US" dirty="0"/>
              <a:t>The forms have built-in fields to be edited. After completing a form for a participant, ”Export as PDF” to save that form as a new copy.</a:t>
            </a:r>
          </a:p>
          <a:p>
            <a:pPr marL="514350" indent="-514350">
              <a:buFont typeface="+mj-lt"/>
              <a:buAutoNum type="arabicPeriod"/>
            </a:pPr>
            <a:endParaRPr lang="en-US" dirty="0"/>
          </a:p>
          <a:p>
            <a:pPr marL="514350" indent="-514350">
              <a:buFont typeface="+mj-lt"/>
              <a:buAutoNum type="arabicPeriod"/>
            </a:pPr>
            <a:r>
              <a:rPr lang="en-US" dirty="0"/>
              <a:t>Send participants their customized map, along with specified additional resources and a scheduling request for a one on one session</a:t>
            </a:r>
          </a:p>
          <a:p>
            <a:pPr lvl="1"/>
            <a:r>
              <a:rPr lang="en-US" dirty="0"/>
              <a:t>Review the “Follow-Up Email Templates” for guidance.</a:t>
            </a:r>
          </a:p>
          <a:p>
            <a:endParaRPr lang="en-US" dirty="0"/>
          </a:p>
        </p:txBody>
      </p:sp>
    </p:spTree>
    <p:extLst>
      <p:ext uri="{BB962C8B-B14F-4D97-AF65-F5344CB8AC3E}">
        <p14:creationId xmlns:p14="http://schemas.microsoft.com/office/powerpoint/2010/main" val="93760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F65E4-2364-BC47-A4AA-B9708CA73765}"/>
              </a:ext>
            </a:extLst>
          </p:cNvPr>
          <p:cNvSpPr>
            <a:spLocks noGrp="1"/>
          </p:cNvSpPr>
          <p:nvPr>
            <p:ph type="title"/>
          </p:nvPr>
        </p:nvSpPr>
        <p:spPr/>
        <p:txBody>
          <a:bodyPr>
            <a:normAutofit fontScale="90000"/>
          </a:bodyPr>
          <a:lstStyle/>
          <a:p>
            <a:r>
              <a:rPr lang="en-US" dirty="0"/>
              <a:t>Why are we here?</a:t>
            </a:r>
            <a:br>
              <a:rPr lang="en-US" dirty="0"/>
            </a:br>
            <a:r>
              <a:rPr lang="en-US" dirty="0"/>
              <a:t>Because everyone has debt</a:t>
            </a:r>
          </a:p>
        </p:txBody>
      </p:sp>
      <p:sp>
        <p:nvSpPr>
          <p:cNvPr id="36" name="Google Shape;819;p70">
            <a:extLst>
              <a:ext uri="{FF2B5EF4-FFF2-40B4-BE49-F238E27FC236}">
                <a16:creationId xmlns:a16="http://schemas.microsoft.com/office/drawing/2014/main" id="{F7047679-1C7C-4C4B-A010-95B2DF5DEAA2}"/>
              </a:ext>
            </a:extLst>
          </p:cNvPr>
          <p:cNvSpPr/>
          <p:nvPr/>
        </p:nvSpPr>
        <p:spPr>
          <a:xfrm>
            <a:off x="2945652" y="5018597"/>
            <a:ext cx="7060000" cy="620800"/>
          </a:xfrm>
          <a:prstGeom prst="roundRect">
            <a:avLst>
              <a:gd name="adj" fmla="val 16667"/>
            </a:avLst>
          </a:prstGeom>
          <a:solidFill>
            <a:srgbClr val="6FCEB4"/>
          </a:solidFill>
          <a:ln>
            <a:noFill/>
          </a:ln>
        </p:spPr>
        <p:txBody>
          <a:bodyPr spcFirstLastPara="1" wrap="square" lIns="121900" tIns="60933" rIns="121900" bIns="60933" anchor="ctr" anchorCtr="0">
            <a:noAutofit/>
          </a:bodyPr>
          <a:lstStyle/>
          <a:p>
            <a:pPr algn="ctr"/>
            <a:endParaRPr sz="3733">
              <a:solidFill>
                <a:schemeClr val="lt1"/>
              </a:solidFill>
              <a:latin typeface="Tw Cen MT" panose="020B0602020104020603" pitchFamily="34" charset="77"/>
              <a:ea typeface="Gill Sans"/>
              <a:cs typeface="Gill Sans"/>
              <a:sym typeface="Gill Sans"/>
            </a:endParaRPr>
          </a:p>
        </p:txBody>
      </p:sp>
      <p:sp>
        <p:nvSpPr>
          <p:cNvPr id="37" name="Google Shape;820;p70">
            <a:extLst>
              <a:ext uri="{FF2B5EF4-FFF2-40B4-BE49-F238E27FC236}">
                <a16:creationId xmlns:a16="http://schemas.microsoft.com/office/drawing/2014/main" id="{D35D1624-BE96-4E47-9254-8A51A65E6598}"/>
              </a:ext>
            </a:extLst>
          </p:cNvPr>
          <p:cNvSpPr/>
          <p:nvPr/>
        </p:nvSpPr>
        <p:spPr>
          <a:xfrm>
            <a:off x="9363275" y="4765606"/>
            <a:ext cx="1144800" cy="1144800"/>
          </a:xfrm>
          <a:prstGeom prst="ellipse">
            <a:avLst/>
          </a:prstGeom>
          <a:solidFill>
            <a:schemeClr val="dk2"/>
          </a:solidFill>
          <a:ln>
            <a:noFill/>
          </a:ln>
        </p:spPr>
        <p:txBody>
          <a:bodyPr spcFirstLastPara="1" wrap="square" lIns="121900" tIns="60933" rIns="121900" bIns="60933" anchor="ctr" anchorCtr="0">
            <a:noAutofit/>
          </a:bodyPr>
          <a:lstStyle/>
          <a:p>
            <a:pPr algn="ctr"/>
            <a:endParaRPr sz="1867" b="1">
              <a:solidFill>
                <a:schemeClr val="lt1"/>
              </a:solidFill>
              <a:latin typeface="Tw Cen MT" panose="020B0602020104020603" pitchFamily="34" charset="77"/>
              <a:ea typeface="Twentieth Century"/>
              <a:cs typeface="Twentieth Century"/>
              <a:sym typeface="Twentieth Century"/>
            </a:endParaRPr>
          </a:p>
        </p:txBody>
      </p:sp>
      <p:sp>
        <p:nvSpPr>
          <p:cNvPr id="38" name="Google Shape;821;p70">
            <a:extLst>
              <a:ext uri="{FF2B5EF4-FFF2-40B4-BE49-F238E27FC236}">
                <a16:creationId xmlns:a16="http://schemas.microsoft.com/office/drawing/2014/main" id="{5AA36A5F-21D2-6744-A0D7-E1528D499CA5}"/>
              </a:ext>
            </a:extLst>
          </p:cNvPr>
          <p:cNvSpPr/>
          <p:nvPr/>
        </p:nvSpPr>
        <p:spPr>
          <a:xfrm>
            <a:off x="3255859" y="2337422"/>
            <a:ext cx="8021765" cy="620845"/>
          </a:xfrm>
          <a:prstGeom prst="roundRect">
            <a:avLst>
              <a:gd name="adj" fmla="val 16667"/>
            </a:avLst>
          </a:prstGeom>
          <a:solidFill>
            <a:srgbClr val="6FCEB4"/>
          </a:solidFill>
          <a:ln>
            <a:noFill/>
          </a:ln>
        </p:spPr>
        <p:txBody>
          <a:bodyPr spcFirstLastPara="1" wrap="square" lIns="121900" tIns="60933" rIns="121900" bIns="60933" anchor="ctr" anchorCtr="0">
            <a:noAutofit/>
          </a:bodyPr>
          <a:lstStyle/>
          <a:p>
            <a:pPr algn="ctr"/>
            <a:endParaRPr sz="3733">
              <a:solidFill>
                <a:schemeClr val="lt1"/>
              </a:solidFill>
              <a:latin typeface="Tw Cen MT" panose="020B0602020104020603" pitchFamily="34" charset="77"/>
              <a:ea typeface="Gill Sans"/>
              <a:cs typeface="Gill Sans"/>
              <a:sym typeface="Gill Sans"/>
            </a:endParaRPr>
          </a:p>
        </p:txBody>
      </p:sp>
      <p:sp>
        <p:nvSpPr>
          <p:cNvPr id="39" name="Google Shape;823;p70">
            <a:extLst>
              <a:ext uri="{FF2B5EF4-FFF2-40B4-BE49-F238E27FC236}">
                <a16:creationId xmlns:a16="http://schemas.microsoft.com/office/drawing/2014/main" id="{D46AD8D5-55AB-3E46-8F79-AEAFF402FDC9}"/>
              </a:ext>
            </a:extLst>
          </p:cNvPr>
          <p:cNvSpPr txBox="1">
            <a:spLocks/>
          </p:cNvSpPr>
          <p:nvPr/>
        </p:nvSpPr>
        <p:spPr>
          <a:xfrm>
            <a:off x="792480" y="6386192"/>
            <a:ext cx="11399520" cy="278465"/>
          </a:xfrm>
          <a:prstGeom prst="rect">
            <a:avLst/>
          </a:prstGeom>
          <a:noFill/>
          <a:ln>
            <a:noFill/>
          </a:ln>
        </p:spPr>
        <p:txBody>
          <a:bodyPr spcFirstLastPara="1" vert="horz" wrap="square" lIns="0" tIns="60933" rIns="121900" bIns="60933" rtlCol="0" anchor="b" anchorCtr="0">
            <a:no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2"/>
              </a:buClr>
            </a:pPr>
            <a:r>
              <a:rPr lang="en-US" sz="1100" dirty="0">
                <a:latin typeface="Tw Cen MT" panose="020B0602020104020603" pitchFamily="34" charset="77"/>
              </a:rPr>
              <a:t>1 </a:t>
            </a:r>
            <a:r>
              <a:rPr lang="en-US" sz="1100" u="sng" dirty="0">
                <a:solidFill>
                  <a:schemeClr val="hlink"/>
                </a:solidFill>
                <a:latin typeface="Tw Cen MT" panose="020B0602020104020603" pitchFamily="34" charset="77"/>
                <a:hlinkClick r:id="rId3"/>
              </a:rPr>
              <a:t>https://www.valuepenguin.com/credit-cards/statistics/usage-and-ownership</a:t>
            </a:r>
            <a:endParaRPr lang="en-US" sz="1100" dirty="0">
              <a:latin typeface="Tw Cen MT" panose="020B0602020104020603" pitchFamily="34" charset="77"/>
            </a:endParaRPr>
          </a:p>
          <a:p>
            <a:pPr marL="0" indent="0">
              <a:lnSpc>
                <a:spcPct val="100000"/>
              </a:lnSpc>
              <a:spcBef>
                <a:spcPts val="0"/>
              </a:spcBef>
              <a:buClr>
                <a:schemeClr val="dk2"/>
              </a:buClr>
            </a:pPr>
            <a:r>
              <a:rPr lang="en-US" sz="1100" dirty="0">
                <a:latin typeface="Tw Cen MT" panose="020B0602020104020603" pitchFamily="34" charset="77"/>
              </a:rPr>
              <a:t>2 </a:t>
            </a:r>
            <a:r>
              <a:rPr lang="en-US" sz="1100" u="sng" dirty="0">
                <a:solidFill>
                  <a:schemeClr val="hlink"/>
                </a:solidFill>
                <a:latin typeface="Tw Cen MT" panose="020B0602020104020603" pitchFamily="34" charset="77"/>
                <a:hlinkClick r:id="rId4"/>
              </a:rPr>
              <a:t>https://www.urban.org/urban-wire/mortgage-debt-has-peaked-why-has-share-homeowners-mortgage-fallen-13-year-low</a:t>
            </a:r>
            <a:endParaRPr lang="en-US" sz="1100" dirty="0">
              <a:latin typeface="Tw Cen MT" panose="020B0602020104020603" pitchFamily="34" charset="77"/>
            </a:endParaRPr>
          </a:p>
          <a:p>
            <a:pPr marL="0" indent="0">
              <a:lnSpc>
                <a:spcPct val="100000"/>
              </a:lnSpc>
              <a:spcBef>
                <a:spcPts val="0"/>
              </a:spcBef>
              <a:buClr>
                <a:schemeClr val="dk2"/>
              </a:buClr>
            </a:pPr>
            <a:r>
              <a:rPr lang="en-US" sz="1100" dirty="0">
                <a:latin typeface="Tw Cen MT" panose="020B0602020104020603" pitchFamily="34" charset="77"/>
              </a:rPr>
              <a:t>3 </a:t>
            </a:r>
            <a:r>
              <a:rPr lang="en-US" sz="1100" u="sng" dirty="0">
                <a:solidFill>
                  <a:schemeClr val="hlink"/>
                </a:solidFill>
                <a:latin typeface="Tw Cen MT" panose="020B0602020104020603" pitchFamily="34" charset="77"/>
                <a:hlinkClick r:id="rId5"/>
              </a:rPr>
              <a:t>https://www.lendingtree.com/personal/medical-debt-survey/</a:t>
            </a:r>
            <a:endParaRPr lang="en-US" sz="1100" dirty="0">
              <a:latin typeface="Tw Cen MT" panose="020B0602020104020603" pitchFamily="34" charset="77"/>
            </a:endParaRPr>
          </a:p>
        </p:txBody>
      </p:sp>
      <p:sp>
        <p:nvSpPr>
          <p:cNvPr id="40" name="Google Shape;824;p70">
            <a:extLst>
              <a:ext uri="{FF2B5EF4-FFF2-40B4-BE49-F238E27FC236}">
                <a16:creationId xmlns:a16="http://schemas.microsoft.com/office/drawing/2014/main" id="{DFE243FE-ACFF-B843-AE28-DCB3D34E93E7}"/>
              </a:ext>
            </a:extLst>
          </p:cNvPr>
          <p:cNvSpPr/>
          <p:nvPr/>
        </p:nvSpPr>
        <p:spPr>
          <a:xfrm>
            <a:off x="2453702" y="2136332"/>
            <a:ext cx="2526372" cy="974272"/>
          </a:xfrm>
          <a:prstGeom prst="roundRect">
            <a:avLst>
              <a:gd name="adj" fmla="val 16667"/>
            </a:avLst>
          </a:prstGeom>
          <a:solidFill>
            <a:schemeClr val="accent1"/>
          </a:solidFill>
          <a:ln>
            <a:noFill/>
          </a:ln>
        </p:spPr>
        <p:txBody>
          <a:bodyPr spcFirstLastPara="1" wrap="square" lIns="121900" tIns="60933" rIns="121900" bIns="60933" anchor="ctr" anchorCtr="0">
            <a:noAutofit/>
          </a:bodyPr>
          <a:lstStyle/>
          <a:p>
            <a:pPr algn="ctr"/>
            <a:r>
              <a:rPr lang="en-US" sz="2000" b="1">
                <a:solidFill>
                  <a:schemeClr val="lt1"/>
                </a:solidFill>
                <a:latin typeface="Tw Cen MT" panose="020B0602020104020603" pitchFamily="34" charset="77"/>
                <a:ea typeface="Twentieth Century"/>
                <a:cs typeface="Twentieth Century"/>
                <a:sym typeface="Twentieth Century"/>
              </a:rPr>
              <a:t>We may make purchases on a credit card</a:t>
            </a:r>
            <a:endParaRPr sz="2000">
              <a:latin typeface="Tw Cen MT" panose="020B0602020104020603" pitchFamily="34" charset="77"/>
            </a:endParaRPr>
          </a:p>
        </p:txBody>
      </p:sp>
      <p:sp>
        <p:nvSpPr>
          <p:cNvPr id="41" name="Google Shape;825;p70">
            <a:extLst>
              <a:ext uri="{FF2B5EF4-FFF2-40B4-BE49-F238E27FC236}">
                <a16:creationId xmlns:a16="http://schemas.microsoft.com/office/drawing/2014/main" id="{4866D12B-C7B5-CB44-B0A2-7F463BF4E8CB}"/>
              </a:ext>
            </a:extLst>
          </p:cNvPr>
          <p:cNvSpPr/>
          <p:nvPr/>
        </p:nvSpPr>
        <p:spPr>
          <a:xfrm>
            <a:off x="10624701" y="2063605"/>
            <a:ext cx="1144640" cy="1144640"/>
          </a:xfrm>
          <a:prstGeom prst="ellipse">
            <a:avLst/>
          </a:prstGeom>
          <a:solidFill>
            <a:schemeClr val="dk2"/>
          </a:solidFill>
          <a:ln>
            <a:noFill/>
          </a:ln>
        </p:spPr>
        <p:txBody>
          <a:bodyPr spcFirstLastPara="1" wrap="square" lIns="121900" tIns="60933" rIns="121900" bIns="60933" anchor="ctr" anchorCtr="0">
            <a:noAutofit/>
          </a:bodyPr>
          <a:lstStyle/>
          <a:p>
            <a:pPr algn="ctr"/>
            <a:endParaRPr sz="1867" b="1">
              <a:solidFill>
                <a:schemeClr val="lt1"/>
              </a:solidFill>
              <a:latin typeface="Tw Cen MT" panose="020B0602020104020603" pitchFamily="34" charset="77"/>
              <a:ea typeface="Twentieth Century"/>
              <a:cs typeface="Twentieth Century"/>
              <a:sym typeface="Twentieth Century"/>
            </a:endParaRPr>
          </a:p>
        </p:txBody>
      </p:sp>
      <p:sp>
        <p:nvSpPr>
          <p:cNvPr id="42" name="Google Shape;826;p70">
            <a:extLst>
              <a:ext uri="{FF2B5EF4-FFF2-40B4-BE49-F238E27FC236}">
                <a16:creationId xmlns:a16="http://schemas.microsoft.com/office/drawing/2014/main" id="{C19C481B-8082-DE45-9B82-E35953D17F89}"/>
              </a:ext>
            </a:extLst>
          </p:cNvPr>
          <p:cNvSpPr/>
          <p:nvPr/>
        </p:nvSpPr>
        <p:spPr>
          <a:xfrm>
            <a:off x="2997320" y="3717737"/>
            <a:ext cx="6750672" cy="620845"/>
          </a:xfrm>
          <a:prstGeom prst="roundRect">
            <a:avLst>
              <a:gd name="adj" fmla="val 16667"/>
            </a:avLst>
          </a:prstGeom>
          <a:solidFill>
            <a:srgbClr val="6FCEB4"/>
          </a:solidFill>
          <a:ln>
            <a:noFill/>
          </a:ln>
        </p:spPr>
        <p:txBody>
          <a:bodyPr spcFirstLastPara="1" wrap="square" lIns="121900" tIns="60933" rIns="121900" bIns="60933" anchor="ctr" anchorCtr="0">
            <a:noAutofit/>
          </a:bodyPr>
          <a:lstStyle/>
          <a:p>
            <a:pPr algn="ctr"/>
            <a:endParaRPr sz="3733">
              <a:solidFill>
                <a:schemeClr val="lt1"/>
              </a:solidFill>
              <a:latin typeface="Tw Cen MT" panose="020B0602020104020603" pitchFamily="34" charset="77"/>
              <a:ea typeface="Gill Sans"/>
              <a:cs typeface="Gill Sans"/>
              <a:sym typeface="Gill Sans"/>
            </a:endParaRPr>
          </a:p>
        </p:txBody>
      </p:sp>
      <p:sp>
        <p:nvSpPr>
          <p:cNvPr id="43" name="Google Shape;827;p70">
            <a:extLst>
              <a:ext uri="{FF2B5EF4-FFF2-40B4-BE49-F238E27FC236}">
                <a16:creationId xmlns:a16="http://schemas.microsoft.com/office/drawing/2014/main" id="{693E8343-00EB-3D45-AD61-066BC7B618EE}"/>
              </a:ext>
            </a:extLst>
          </p:cNvPr>
          <p:cNvSpPr/>
          <p:nvPr/>
        </p:nvSpPr>
        <p:spPr>
          <a:xfrm>
            <a:off x="2444819" y="3490229"/>
            <a:ext cx="2526372" cy="974272"/>
          </a:xfrm>
          <a:prstGeom prst="roundRect">
            <a:avLst>
              <a:gd name="adj" fmla="val 16667"/>
            </a:avLst>
          </a:prstGeom>
          <a:solidFill>
            <a:schemeClr val="accent1"/>
          </a:solidFill>
          <a:ln>
            <a:noFill/>
          </a:ln>
        </p:spPr>
        <p:txBody>
          <a:bodyPr spcFirstLastPara="1" wrap="square" lIns="121900" tIns="60933" rIns="121900" bIns="60933" anchor="ctr" anchorCtr="0">
            <a:noAutofit/>
          </a:bodyPr>
          <a:lstStyle/>
          <a:p>
            <a:pPr algn="ctr"/>
            <a:r>
              <a:rPr lang="en-US" sz="2000" b="1" dirty="0">
                <a:solidFill>
                  <a:schemeClr val="lt1"/>
                </a:solidFill>
                <a:latin typeface="Tw Cen MT" panose="020B0602020104020603" pitchFamily="34" charset="77"/>
                <a:ea typeface="Twentieth Century"/>
                <a:cs typeface="Twentieth Century"/>
                <a:sym typeface="Twentieth Century"/>
              </a:rPr>
              <a:t>Have loans to finance home ownership</a:t>
            </a:r>
            <a:endParaRPr sz="2000" dirty="0">
              <a:latin typeface="Tw Cen MT" panose="020B0602020104020603" pitchFamily="34" charset="77"/>
            </a:endParaRPr>
          </a:p>
        </p:txBody>
      </p:sp>
      <p:sp>
        <p:nvSpPr>
          <p:cNvPr id="44" name="Google Shape;828;p70">
            <a:extLst>
              <a:ext uri="{FF2B5EF4-FFF2-40B4-BE49-F238E27FC236}">
                <a16:creationId xmlns:a16="http://schemas.microsoft.com/office/drawing/2014/main" id="{D6221138-F846-184C-9BD2-118C4851EBD5}"/>
              </a:ext>
            </a:extLst>
          </p:cNvPr>
          <p:cNvSpPr/>
          <p:nvPr/>
        </p:nvSpPr>
        <p:spPr>
          <a:xfrm>
            <a:off x="9598945" y="3458222"/>
            <a:ext cx="1144640" cy="1144640"/>
          </a:xfrm>
          <a:prstGeom prst="ellipse">
            <a:avLst/>
          </a:prstGeom>
          <a:solidFill>
            <a:schemeClr val="dk2"/>
          </a:solidFill>
          <a:ln>
            <a:noFill/>
          </a:ln>
        </p:spPr>
        <p:txBody>
          <a:bodyPr spcFirstLastPara="1" wrap="square" lIns="121900" tIns="60933" rIns="121900" bIns="60933" anchor="ctr" anchorCtr="0">
            <a:noAutofit/>
          </a:bodyPr>
          <a:lstStyle/>
          <a:p>
            <a:pPr algn="ctr"/>
            <a:endParaRPr sz="1867" b="1">
              <a:solidFill>
                <a:schemeClr val="lt1"/>
              </a:solidFill>
              <a:latin typeface="Tw Cen MT" panose="020B0602020104020603" pitchFamily="34" charset="77"/>
              <a:ea typeface="Twentieth Century"/>
              <a:cs typeface="Twentieth Century"/>
              <a:sym typeface="Twentieth Century"/>
            </a:endParaRPr>
          </a:p>
        </p:txBody>
      </p:sp>
      <p:sp>
        <p:nvSpPr>
          <p:cNvPr id="45" name="Google Shape;829;p70">
            <a:extLst>
              <a:ext uri="{FF2B5EF4-FFF2-40B4-BE49-F238E27FC236}">
                <a16:creationId xmlns:a16="http://schemas.microsoft.com/office/drawing/2014/main" id="{627A6901-DB05-5041-9276-11E3E3B79106}"/>
              </a:ext>
            </a:extLst>
          </p:cNvPr>
          <p:cNvSpPr/>
          <p:nvPr/>
        </p:nvSpPr>
        <p:spPr>
          <a:xfrm>
            <a:off x="2453946" y="4844126"/>
            <a:ext cx="2526372" cy="974272"/>
          </a:xfrm>
          <a:prstGeom prst="roundRect">
            <a:avLst>
              <a:gd name="adj" fmla="val 16667"/>
            </a:avLst>
          </a:prstGeom>
          <a:solidFill>
            <a:schemeClr val="accent1"/>
          </a:solidFill>
          <a:ln>
            <a:noFill/>
          </a:ln>
        </p:spPr>
        <p:txBody>
          <a:bodyPr spcFirstLastPara="1" wrap="square" lIns="121900" tIns="60933" rIns="121900" bIns="60933" anchor="ctr" anchorCtr="0">
            <a:noAutofit/>
          </a:bodyPr>
          <a:lstStyle/>
          <a:p>
            <a:pPr algn="ctr"/>
            <a:r>
              <a:rPr lang="en-US" sz="2000" b="1" dirty="0">
                <a:solidFill>
                  <a:schemeClr val="lt1"/>
                </a:solidFill>
                <a:latin typeface="Tw Cen MT" panose="020B0602020104020603" pitchFamily="34" charset="77"/>
                <a:ea typeface="Twentieth Century"/>
                <a:cs typeface="Twentieth Century"/>
                <a:sym typeface="Twentieth Century"/>
              </a:rPr>
              <a:t>Receive medical care that leaves outstanding bills</a:t>
            </a:r>
            <a:endParaRPr sz="2000" dirty="0">
              <a:latin typeface="Tw Cen MT" panose="020B0602020104020603" pitchFamily="34" charset="77"/>
            </a:endParaRPr>
          </a:p>
        </p:txBody>
      </p:sp>
      <p:pic>
        <p:nvPicPr>
          <p:cNvPr id="46" name="Google Shape;830;p70" descr="Credit card with solid fill">
            <a:extLst>
              <a:ext uri="{FF2B5EF4-FFF2-40B4-BE49-F238E27FC236}">
                <a16:creationId xmlns:a16="http://schemas.microsoft.com/office/drawing/2014/main" id="{B773FD15-0FD4-634E-AAC0-4D8D85ACB616}"/>
              </a:ext>
            </a:extLst>
          </p:cNvPr>
          <p:cNvPicPr preferRelativeResize="0"/>
          <p:nvPr/>
        </p:nvPicPr>
        <p:blipFill rotWithShape="1">
          <a:blip r:embed="rId6">
            <a:alphaModFix/>
          </a:blip>
          <a:srcRect/>
          <a:stretch/>
        </p:blipFill>
        <p:spPr>
          <a:xfrm>
            <a:off x="954224" y="2023182"/>
            <a:ext cx="1200571" cy="1200571"/>
          </a:xfrm>
          <a:prstGeom prst="rect">
            <a:avLst/>
          </a:prstGeom>
          <a:noFill/>
          <a:ln>
            <a:noFill/>
          </a:ln>
        </p:spPr>
      </p:pic>
      <p:sp>
        <p:nvSpPr>
          <p:cNvPr id="47" name="Google Shape;831;p70">
            <a:extLst>
              <a:ext uri="{FF2B5EF4-FFF2-40B4-BE49-F238E27FC236}">
                <a16:creationId xmlns:a16="http://schemas.microsoft.com/office/drawing/2014/main" id="{2687C40A-C0F0-A44A-B71C-469B9736E82B}"/>
              </a:ext>
            </a:extLst>
          </p:cNvPr>
          <p:cNvSpPr txBox="1"/>
          <p:nvPr/>
        </p:nvSpPr>
        <p:spPr>
          <a:xfrm>
            <a:off x="10507908" y="2383806"/>
            <a:ext cx="1378227" cy="492388"/>
          </a:xfrm>
          <a:prstGeom prst="rect">
            <a:avLst/>
          </a:prstGeom>
          <a:noFill/>
          <a:ln>
            <a:noFill/>
          </a:ln>
        </p:spPr>
        <p:txBody>
          <a:bodyPr spcFirstLastPara="1" wrap="square" lIns="121900" tIns="60933" rIns="121900" bIns="60933" anchor="t" anchorCtr="0">
            <a:spAutoFit/>
          </a:bodyPr>
          <a:lstStyle/>
          <a:p>
            <a:pPr algn="ctr"/>
            <a:r>
              <a:rPr lang="en-US" sz="2400" b="1" dirty="0">
                <a:solidFill>
                  <a:schemeClr val="lt1"/>
                </a:solidFill>
                <a:latin typeface="Tw Cen MT" panose="020B0602020104020603" pitchFamily="34" charset="77"/>
                <a:ea typeface="Twentieth Century"/>
                <a:cs typeface="Twentieth Century"/>
                <a:sym typeface="Twentieth Century"/>
              </a:rPr>
              <a:t>86%</a:t>
            </a:r>
            <a:r>
              <a:rPr lang="en-US" sz="2400" b="1" baseline="30000" dirty="0">
                <a:solidFill>
                  <a:schemeClr val="lt1"/>
                </a:solidFill>
                <a:latin typeface="Tw Cen MT" panose="020B0602020104020603" pitchFamily="34" charset="77"/>
                <a:ea typeface="Twentieth Century"/>
                <a:cs typeface="Twentieth Century"/>
                <a:sym typeface="Twentieth Century"/>
              </a:rPr>
              <a:t>1</a:t>
            </a:r>
            <a:endParaRPr sz="2400" b="1" dirty="0">
              <a:solidFill>
                <a:schemeClr val="lt1"/>
              </a:solidFill>
              <a:latin typeface="Tw Cen MT" panose="020B0602020104020603" pitchFamily="34" charset="77"/>
              <a:ea typeface="Twentieth Century"/>
              <a:cs typeface="Twentieth Century"/>
              <a:sym typeface="Twentieth Century"/>
            </a:endParaRPr>
          </a:p>
        </p:txBody>
      </p:sp>
      <p:sp>
        <p:nvSpPr>
          <p:cNvPr id="48" name="Google Shape;832;p70">
            <a:extLst>
              <a:ext uri="{FF2B5EF4-FFF2-40B4-BE49-F238E27FC236}">
                <a16:creationId xmlns:a16="http://schemas.microsoft.com/office/drawing/2014/main" id="{5F5206FF-63CE-CE49-8DEF-F4B123A2AA27}"/>
              </a:ext>
            </a:extLst>
          </p:cNvPr>
          <p:cNvSpPr txBox="1"/>
          <p:nvPr/>
        </p:nvSpPr>
        <p:spPr>
          <a:xfrm>
            <a:off x="9482152" y="3813512"/>
            <a:ext cx="1378227" cy="492388"/>
          </a:xfrm>
          <a:prstGeom prst="rect">
            <a:avLst/>
          </a:prstGeom>
          <a:noFill/>
          <a:ln>
            <a:noFill/>
          </a:ln>
        </p:spPr>
        <p:txBody>
          <a:bodyPr spcFirstLastPara="1" wrap="square" lIns="121900" tIns="60933" rIns="121900" bIns="60933" anchor="t" anchorCtr="0">
            <a:spAutoFit/>
          </a:bodyPr>
          <a:lstStyle/>
          <a:p>
            <a:pPr algn="ctr"/>
            <a:r>
              <a:rPr lang="en-US" sz="2400" b="1" dirty="0">
                <a:solidFill>
                  <a:schemeClr val="lt1"/>
                </a:solidFill>
                <a:latin typeface="Tw Cen MT" panose="020B0602020104020603" pitchFamily="34" charset="77"/>
                <a:ea typeface="Twentieth Century"/>
                <a:cs typeface="Twentieth Century"/>
                <a:sym typeface="Twentieth Century"/>
              </a:rPr>
              <a:t>63%</a:t>
            </a:r>
            <a:r>
              <a:rPr lang="en-US" sz="2400" b="1" baseline="30000" dirty="0">
                <a:solidFill>
                  <a:schemeClr val="lt1"/>
                </a:solidFill>
                <a:latin typeface="Tw Cen MT" panose="020B0602020104020603" pitchFamily="34" charset="77"/>
                <a:ea typeface="Twentieth Century"/>
                <a:cs typeface="Twentieth Century"/>
                <a:sym typeface="Twentieth Century"/>
              </a:rPr>
              <a:t>2</a:t>
            </a:r>
            <a:endParaRPr sz="2400" b="1" dirty="0">
              <a:solidFill>
                <a:schemeClr val="lt1"/>
              </a:solidFill>
              <a:latin typeface="Tw Cen MT" panose="020B0602020104020603" pitchFamily="34" charset="77"/>
              <a:ea typeface="Twentieth Century"/>
              <a:cs typeface="Twentieth Century"/>
              <a:sym typeface="Twentieth Century"/>
            </a:endParaRPr>
          </a:p>
        </p:txBody>
      </p:sp>
      <p:pic>
        <p:nvPicPr>
          <p:cNvPr id="49" name="Google Shape;833;p70" descr="Home with solid fill">
            <a:extLst>
              <a:ext uri="{FF2B5EF4-FFF2-40B4-BE49-F238E27FC236}">
                <a16:creationId xmlns:a16="http://schemas.microsoft.com/office/drawing/2014/main" id="{E2E356D1-0CAD-BF49-8606-4B7691545511}"/>
              </a:ext>
            </a:extLst>
          </p:cNvPr>
          <p:cNvPicPr preferRelativeResize="0"/>
          <p:nvPr/>
        </p:nvPicPr>
        <p:blipFill rotWithShape="1">
          <a:blip r:embed="rId7">
            <a:alphaModFix/>
          </a:blip>
          <a:srcRect/>
          <a:stretch/>
        </p:blipFill>
        <p:spPr>
          <a:xfrm>
            <a:off x="954225" y="3303274"/>
            <a:ext cx="1102809" cy="1102809"/>
          </a:xfrm>
          <a:prstGeom prst="rect">
            <a:avLst/>
          </a:prstGeom>
          <a:noFill/>
          <a:ln>
            <a:noFill/>
          </a:ln>
        </p:spPr>
      </p:pic>
      <p:sp>
        <p:nvSpPr>
          <p:cNvPr id="50" name="Google Shape;834;p70">
            <a:extLst>
              <a:ext uri="{FF2B5EF4-FFF2-40B4-BE49-F238E27FC236}">
                <a16:creationId xmlns:a16="http://schemas.microsoft.com/office/drawing/2014/main" id="{217FDD23-AC41-B14B-9E5B-86A6CC9FDB61}"/>
              </a:ext>
            </a:extLst>
          </p:cNvPr>
          <p:cNvSpPr txBox="1"/>
          <p:nvPr/>
        </p:nvSpPr>
        <p:spPr>
          <a:xfrm>
            <a:off x="9246481" y="5092989"/>
            <a:ext cx="1378400" cy="492388"/>
          </a:xfrm>
          <a:prstGeom prst="rect">
            <a:avLst/>
          </a:prstGeom>
          <a:noFill/>
          <a:ln>
            <a:noFill/>
          </a:ln>
        </p:spPr>
        <p:txBody>
          <a:bodyPr spcFirstLastPara="1" wrap="square" lIns="121900" tIns="60933" rIns="121900" bIns="60933" anchor="t" anchorCtr="0">
            <a:spAutoFit/>
          </a:bodyPr>
          <a:lstStyle/>
          <a:p>
            <a:pPr algn="ctr"/>
            <a:r>
              <a:rPr lang="en-US" sz="2400" b="1">
                <a:solidFill>
                  <a:schemeClr val="lt1"/>
                </a:solidFill>
                <a:latin typeface="Tw Cen MT" panose="020B0602020104020603" pitchFamily="34" charset="77"/>
                <a:ea typeface="Twentieth Century"/>
                <a:cs typeface="Twentieth Century"/>
                <a:sym typeface="Twentieth Century"/>
              </a:rPr>
              <a:t>60%</a:t>
            </a:r>
            <a:r>
              <a:rPr lang="en-US" sz="2400" b="1" baseline="30000">
                <a:solidFill>
                  <a:schemeClr val="lt1"/>
                </a:solidFill>
                <a:latin typeface="Tw Cen MT" panose="020B0602020104020603" pitchFamily="34" charset="77"/>
                <a:ea typeface="Twentieth Century"/>
                <a:cs typeface="Twentieth Century"/>
                <a:sym typeface="Twentieth Century"/>
              </a:rPr>
              <a:t>3</a:t>
            </a:r>
            <a:endParaRPr sz="2400" b="1">
              <a:solidFill>
                <a:schemeClr val="lt1"/>
              </a:solidFill>
              <a:latin typeface="Tw Cen MT" panose="020B0602020104020603" pitchFamily="34" charset="77"/>
              <a:ea typeface="Twentieth Century"/>
              <a:cs typeface="Twentieth Century"/>
              <a:sym typeface="Twentieth Century"/>
            </a:endParaRPr>
          </a:p>
        </p:txBody>
      </p:sp>
      <p:pic>
        <p:nvPicPr>
          <p:cNvPr id="51" name="Google Shape;835;p70">
            <a:extLst>
              <a:ext uri="{FF2B5EF4-FFF2-40B4-BE49-F238E27FC236}">
                <a16:creationId xmlns:a16="http://schemas.microsoft.com/office/drawing/2014/main" id="{7FB86042-5F71-7446-8B74-2991747DE85E}"/>
              </a:ext>
            </a:extLst>
          </p:cNvPr>
          <p:cNvPicPr preferRelativeResize="0"/>
          <p:nvPr/>
        </p:nvPicPr>
        <p:blipFill>
          <a:blip r:embed="rId8">
            <a:alphaModFix/>
          </a:blip>
          <a:stretch>
            <a:fillRect/>
          </a:stretch>
        </p:blipFill>
        <p:spPr>
          <a:xfrm>
            <a:off x="748339" y="4587727"/>
            <a:ext cx="1514568" cy="1514568"/>
          </a:xfrm>
          <a:prstGeom prst="rect">
            <a:avLst/>
          </a:prstGeom>
          <a:noFill/>
          <a:ln>
            <a:noFill/>
          </a:ln>
        </p:spPr>
      </p:pic>
    </p:spTree>
    <p:extLst>
      <p:ext uri="{BB962C8B-B14F-4D97-AF65-F5344CB8AC3E}">
        <p14:creationId xmlns:p14="http://schemas.microsoft.com/office/powerpoint/2010/main" val="9000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2" grpId="0" animBg="1"/>
      <p:bldP spid="43" grpId="0" animBg="1"/>
      <p:bldP spid="44" grpId="0" animBg="1"/>
      <p:bldP spid="45" grpId="0" animBg="1"/>
      <p:bldP spid="48"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2" name="Google Shape;842;p71"/>
          <p:cNvSpPr txBox="1"/>
          <p:nvPr/>
        </p:nvSpPr>
        <p:spPr>
          <a:xfrm>
            <a:off x="4050316" y="2270581"/>
            <a:ext cx="3698000" cy="2523713"/>
          </a:xfrm>
          <a:prstGeom prst="rect">
            <a:avLst/>
          </a:prstGeom>
          <a:noFill/>
          <a:ln>
            <a:noFill/>
          </a:ln>
        </p:spPr>
        <p:txBody>
          <a:bodyPr spcFirstLastPara="1" wrap="square" lIns="121900" tIns="60933" rIns="121900" bIns="60933" anchor="t" anchorCtr="0">
            <a:spAutoFit/>
          </a:bodyPr>
          <a:lstStyle/>
          <a:p>
            <a:pPr algn="ctr"/>
            <a:r>
              <a:rPr lang="en-US" sz="7000" b="1" dirty="0">
                <a:solidFill>
                  <a:schemeClr val="accent2"/>
                </a:solidFill>
                <a:latin typeface="Tw Cen MT" panose="020B0602020104020603" pitchFamily="34" charset="77"/>
                <a:ea typeface="Twentieth Century"/>
                <a:cs typeface="Twentieth Century"/>
                <a:sym typeface="Twentieth Century"/>
              </a:rPr>
              <a:t>1/2</a:t>
            </a:r>
            <a:r>
              <a:rPr lang="en-US" sz="8400" b="1" dirty="0">
                <a:solidFill>
                  <a:schemeClr val="accent2"/>
                </a:solidFill>
                <a:latin typeface="Tw Cen MT" panose="020B0602020104020603" pitchFamily="34" charset="77"/>
                <a:ea typeface="Twentieth Century"/>
                <a:cs typeface="Twentieth Century"/>
                <a:sym typeface="Twentieth Century"/>
              </a:rPr>
              <a:t> </a:t>
            </a:r>
            <a:endParaRPr sz="8400" b="1" dirty="0">
              <a:solidFill>
                <a:schemeClr val="accent2"/>
              </a:solidFill>
              <a:latin typeface="Tw Cen MT" panose="020B0602020104020603" pitchFamily="34" charset="77"/>
              <a:ea typeface="Twentieth Century"/>
              <a:cs typeface="Twentieth Century"/>
              <a:sym typeface="Twentieth Century"/>
            </a:endParaRPr>
          </a:p>
          <a:p>
            <a:pPr algn="ctr"/>
            <a:r>
              <a:rPr lang="en-US" sz="2400" dirty="0">
                <a:solidFill>
                  <a:schemeClr val="dk1"/>
                </a:solidFill>
                <a:latin typeface="Tw Cen MT" panose="020B0602020104020603" pitchFamily="34" charset="77"/>
                <a:ea typeface="Twentieth Century"/>
                <a:cs typeface="Twentieth Century"/>
                <a:sym typeface="Twentieth Century"/>
              </a:rPr>
              <a:t>of Americans say the amount of debt they have causes them stress</a:t>
            </a:r>
            <a:r>
              <a:rPr lang="en-US" sz="2400" baseline="30000" dirty="0">
                <a:solidFill>
                  <a:schemeClr val="dk1"/>
                </a:solidFill>
                <a:latin typeface="Tw Cen MT" panose="020B0602020104020603" pitchFamily="34" charset="77"/>
                <a:ea typeface="Twentieth Century"/>
                <a:cs typeface="Twentieth Century"/>
                <a:sym typeface="Twentieth Century"/>
              </a:rPr>
              <a:t>2</a:t>
            </a:r>
            <a:endParaRPr sz="2400" dirty="0">
              <a:solidFill>
                <a:schemeClr val="accent2"/>
              </a:solidFill>
              <a:latin typeface="Tw Cen MT" panose="020B0602020104020603" pitchFamily="34" charset="77"/>
              <a:ea typeface="Twentieth Century"/>
              <a:cs typeface="Twentieth Century"/>
              <a:sym typeface="Twentieth Century"/>
            </a:endParaRPr>
          </a:p>
        </p:txBody>
      </p:sp>
      <p:sp>
        <p:nvSpPr>
          <p:cNvPr id="844" name="Google Shape;844;p71"/>
          <p:cNvSpPr txBox="1"/>
          <p:nvPr/>
        </p:nvSpPr>
        <p:spPr>
          <a:xfrm>
            <a:off x="7905701" y="2486024"/>
            <a:ext cx="3698000" cy="2308270"/>
          </a:xfrm>
          <a:prstGeom prst="rect">
            <a:avLst/>
          </a:prstGeom>
          <a:noFill/>
          <a:ln>
            <a:noFill/>
          </a:ln>
        </p:spPr>
        <p:txBody>
          <a:bodyPr spcFirstLastPara="1" wrap="square" lIns="121900" tIns="60933" rIns="121900" bIns="60933" anchor="t" anchorCtr="0">
            <a:spAutoFit/>
          </a:bodyPr>
          <a:lstStyle>
            <a:defPPr>
              <a:defRPr lang="en-US"/>
            </a:defPPr>
            <a:lvl1pPr algn="ctr">
              <a:defRPr sz="7000" b="1">
                <a:solidFill>
                  <a:schemeClr val="accent2"/>
                </a:solidFill>
                <a:latin typeface="Tw Cen MT" panose="020B0602020104020603" pitchFamily="34" charset="77"/>
                <a:ea typeface="Twentieth Century"/>
                <a:cs typeface="Twentieth Century"/>
              </a:defRPr>
            </a:lvl1pPr>
          </a:lstStyle>
          <a:p>
            <a:r>
              <a:rPr lang="en-US" dirty="0">
                <a:sym typeface="Twentieth Century"/>
              </a:rPr>
              <a:t>60% </a:t>
            </a:r>
          </a:p>
          <a:p>
            <a:r>
              <a:rPr lang="en-US" sz="2400" b="0" dirty="0">
                <a:solidFill>
                  <a:schemeClr val="tx1"/>
                </a:solidFill>
                <a:sym typeface="Twentieth Century"/>
              </a:rPr>
              <a:t>believe it will take them over five years to pay off their debt</a:t>
            </a:r>
            <a:r>
              <a:rPr lang="en-US" sz="2400" b="0" baseline="30000" dirty="0">
                <a:solidFill>
                  <a:schemeClr val="dk1"/>
                </a:solidFill>
                <a:sym typeface="Twentieth Century"/>
              </a:rPr>
              <a:t>3</a:t>
            </a:r>
            <a:endParaRPr sz="2400" b="0" dirty="0">
              <a:solidFill>
                <a:schemeClr val="tx1"/>
              </a:solidFill>
              <a:sym typeface="Twentieth Century"/>
            </a:endParaRPr>
          </a:p>
        </p:txBody>
      </p:sp>
      <p:sp>
        <p:nvSpPr>
          <p:cNvPr id="11" name="Title 1">
            <a:extLst>
              <a:ext uri="{FF2B5EF4-FFF2-40B4-BE49-F238E27FC236}">
                <a16:creationId xmlns:a16="http://schemas.microsoft.com/office/drawing/2014/main" id="{4BDC558A-74C0-9D46-A0DE-36ED9E9ED16B}"/>
              </a:ext>
            </a:extLst>
          </p:cNvPr>
          <p:cNvSpPr>
            <a:spLocks noGrp="1"/>
          </p:cNvSpPr>
          <p:nvPr>
            <p:ph type="title"/>
          </p:nvPr>
        </p:nvSpPr>
        <p:spPr/>
        <p:txBody>
          <a:bodyPr>
            <a:noAutofit/>
          </a:bodyPr>
          <a:lstStyle/>
          <a:p>
            <a:r>
              <a:rPr lang="en-US" sz="3600" dirty="0"/>
              <a:t>…and often that debt can become difficult to manage</a:t>
            </a:r>
          </a:p>
        </p:txBody>
      </p:sp>
      <p:sp>
        <p:nvSpPr>
          <p:cNvPr id="12" name="Google Shape;823;p70">
            <a:extLst>
              <a:ext uri="{FF2B5EF4-FFF2-40B4-BE49-F238E27FC236}">
                <a16:creationId xmlns:a16="http://schemas.microsoft.com/office/drawing/2014/main" id="{80D30B7F-46E7-9A46-A556-B4467856455C}"/>
              </a:ext>
            </a:extLst>
          </p:cNvPr>
          <p:cNvSpPr txBox="1">
            <a:spLocks/>
          </p:cNvSpPr>
          <p:nvPr/>
        </p:nvSpPr>
        <p:spPr>
          <a:xfrm>
            <a:off x="792480" y="6386192"/>
            <a:ext cx="11399520" cy="278465"/>
          </a:xfrm>
          <a:prstGeom prst="rect">
            <a:avLst/>
          </a:prstGeom>
          <a:noFill/>
          <a:ln>
            <a:noFill/>
          </a:ln>
        </p:spPr>
        <p:txBody>
          <a:bodyPr spcFirstLastPara="1" vert="horz" wrap="square" lIns="0" tIns="60933" rIns="121900" bIns="60933" rtlCol="0" anchor="b" anchorCtr="0">
            <a:no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2"/>
              </a:buClr>
            </a:pPr>
            <a:r>
              <a:rPr lang="en-US" sz="1100" dirty="0">
                <a:latin typeface="Tw Cen MT" panose="020B0602020104020603" pitchFamily="34" charset="77"/>
              </a:rPr>
              <a:t>1 </a:t>
            </a:r>
            <a:r>
              <a:rPr lang="en-US" sz="1100" dirty="0">
                <a:latin typeface="Tw Cen MT" panose="020B0602020104020603" pitchFamily="34" charset="77"/>
                <a:hlinkClick r:id="rId3"/>
              </a:rPr>
              <a:t>https://www.urban.org/1-3-americans-credit-file-has-debt-reported-collections</a:t>
            </a:r>
            <a:endParaRPr lang="en-US" sz="1100" dirty="0">
              <a:latin typeface="Tw Cen MT" panose="020B0602020104020603" pitchFamily="34" charset="77"/>
            </a:endParaRPr>
          </a:p>
          <a:p>
            <a:pPr marL="0" indent="0">
              <a:lnSpc>
                <a:spcPct val="100000"/>
              </a:lnSpc>
              <a:spcBef>
                <a:spcPts val="0"/>
              </a:spcBef>
              <a:buClr>
                <a:schemeClr val="dk2"/>
              </a:buClr>
            </a:pPr>
            <a:r>
              <a:rPr lang="en-US" sz="1100" dirty="0">
                <a:latin typeface="Tw Cen MT" panose="020B0602020104020603" pitchFamily="34" charset="77"/>
              </a:rPr>
              <a:t>2 </a:t>
            </a:r>
            <a:r>
              <a:rPr lang="en-US" sz="1100" dirty="0">
                <a:latin typeface="Tw Cen MT" panose="020B0602020104020603" pitchFamily="34" charset="77"/>
                <a:hlinkClick r:id="rId4"/>
              </a:rPr>
              <a:t>https://apps.urban.org/features/debt-interactive-map/?type=overall&amp;variable=pct_debt_collections</a:t>
            </a:r>
            <a:r>
              <a:rPr lang="en-US" sz="1100" dirty="0">
                <a:latin typeface="Tw Cen MT" panose="020B0602020104020603" pitchFamily="34" charset="77"/>
              </a:rPr>
              <a:t> </a:t>
            </a:r>
          </a:p>
          <a:p>
            <a:pPr marL="0" indent="0">
              <a:lnSpc>
                <a:spcPct val="100000"/>
              </a:lnSpc>
              <a:spcBef>
                <a:spcPts val="0"/>
              </a:spcBef>
              <a:buClr>
                <a:schemeClr val="dk2"/>
              </a:buClr>
            </a:pPr>
            <a:r>
              <a:rPr lang="en-US" sz="1100" dirty="0">
                <a:latin typeface="Tw Cen MT" panose="020B0602020104020603" pitchFamily="34" charset="77"/>
              </a:rPr>
              <a:t>3 </a:t>
            </a:r>
            <a:r>
              <a:rPr lang="en-US" sz="1100" dirty="0">
                <a:latin typeface="Tw Cen MT" panose="020B0602020104020603" pitchFamily="34" charset="77"/>
                <a:hlinkClick r:id="rId5"/>
              </a:rPr>
              <a:t>https://www.cnbc.com/2019/09/19/americans-dont-know-when-theyll-pay-off-their-debt.html</a:t>
            </a:r>
            <a:endParaRPr lang="en-US" sz="1100" dirty="0">
              <a:latin typeface="Tw Cen MT" panose="020B0602020104020603" pitchFamily="34" charset="77"/>
            </a:endParaRPr>
          </a:p>
        </p:txBody>
      </p:sp>
      <p:sp>
        <p:nvSpPr>
          <p:cNvPr id="8" name="Google Shape;842;p71">
            <a:extLst>
              <a:ext uri="{FF2B5EF4-FFF2-40B4-BE49-F238E27FC236}">
                <a16:creationId xmlns:a16="http://schemas.microsoft.com/office/drawing/2014/main" id="{5719ED29-5A07-6C40-9E5C-46F3CC98F0FD}"/>
              </a:ext>
            </a:extLst>
          </p:cNvPr>
          <p:cNvSpPr txBox="1"/>
          <p:nvPr/>
        </p:nvSpPr>
        <p:spPr>
          <a:xfrm>
            <a:off x="838200" y="2270581"/>
            <a:ext cx="3054732" cy="2154381"/>
          </a:xfrm>
          <a:prstGeom prst="rect">
            <a:avLst/>
          </a:prstGeom>
          <a:noFill/>
          <a:ln>
            <a:noFill/>
          </a:ln>
        </p:spPr>
        <p:txBody>
          <a:bodyPr spcFirstLastPara="1" wrap="square" lIns="121900" tIns="60933" rIns="121900" bIns="60933" anchor="t" anchorCtr="0">
            <a:spAutoFit/>
          </a:bodyPr>
          <a:lstStyle/>
          <a:p>
            <a:pPr algn="ctr"/>
            <a:r>
              <a:rPr lang="en-US" sz="7000" b="1" dirty="0">
                <a:solidFill>
                  <a:schemeClr val="accent2"/>
                </a:solidFill>
                <a:latin typeface="Tw Cen MT" panose="020B0602020104020603" pitchFamily="34" charset="77"/>
                <a:ea typeface="Twentieth Century"/>
                <a:cs typeface="Twentieth Century"/>
                <a:sym typeface="Twentieth Century"/>
              </a:rPr>
              <a:t>1/3</a:t>
            </a:r>
            <a:r>
              <a:rPr lang="en-US" sz="8400" b="1" dirty="0">
                <a:solidFill>
                  <a:schemeClr val="accent2"/>
                </a:solidFill>
                <a:latin typeface="Tw Cen MT" panose="020B0602020104020603" pitchFamily="34" charset="77"/>
                <a:ea typeface="Twentieth Century"/>
                <a:cs typeface="Twentieth Century"/>
                <a:sym typeface="Twentieth Century"/>
              </a:rPr>
              <a:t> </a:t>
            </a:r>
            <a:endParaRPr sz="8400" b="1" dirty="0">
              <a:solidFill>
                <a:schemeClr val="accent2"/>
              </a:solidFill>
              <a:latin typeface="Tw Cen MT" panose="020B0602020104020603" pitchFamily="34" charset="77"/>
              <a:ea typeface="Twentieth Century"/>
              <a:cs typeface="Twentieth Century"/>
              <a:sym typeface="Twentieth Century"/>
            </a:endParaRPr>
          </a:p>
          <a:p>
            <a:pPr algn="ctr"/>
            <a:r>
              <a:rPr lang="en-US" sz="2400" dirty="0">
                <a:solidFill>
                  <a:schemeClr val="dk1"/>
                </a:solidFill>
                <a:latin typeface="Tw Cen MT" panose="020B0602020104020603" pitchFamily="34" charset="77"/>
                <a:ea typeface="Twentieth Century"/>
                <a:cs typeface="Twentieth Century"/>
                <a:sym typeface="Twentieth Century"/>
              </a:rPr>
              <a:t>of Americans have debt in collections</a:t>
            </a:r>
            <a:r>
              <a:rPr lang="en-US" sz="2400" baseline="30000" dirty="0">
                <a:solidFill>
                  <a:schemeClr val="dk1"/>
                </a:solidFill>
                <a:latin typeface="Tw Cen MT" panose="020B0602020104020603" pitchFamily="34" charset="77"/>
                <a:ea typeface="Twentieth Century"/>
                <a:cs typeface="Twentieth Century"/>
                <a:sym typeface="Twentieth Century"/>
              </a:rPr>
              <a:t>1</a:t>
            </a:r>
            <a:endParaRPr sz="2400" dirty="0">
              <a:solidFill>
                <a:schemeClr val="accent2"/>
              </a:solidFill>
              <a:latin typeface="Tw Cen MT" panose="020B0602020104020603" pitchFamily="34" charset="77"/>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 grpId="0"/>
      <p:bldP spid="8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050C-F24F-E142-AF6B-291781C4A992}"/>
              </a:ext>
            </a:extLst>
          </p:cNvPr>
          <p:cNvSpPr>
            <a:spLocks noGrp="1"/>
          </p:cNvSpPr>
          <p:nvPr>
            <p:ph type="title"/>
          </p:nvPr>
        </p:nvSpPr>
        <p:spPr/>
        <p:txBody>
          <a:bodyPr>
            <a:normAutofit/>
          </a:bodyPr>
          <a:lstStyle/>
          <a:p>
            <a:r>
              <a:rPr lang="en-US" dirty="0"/>
              <a:t>Debt is not a personal failure.</a:t>
            </a:r>
          </a:p>
        </p:txBody>
      </p:sp>
      <p:sp>
        <p:nvSpPr>
          <p:cNvPr id="4" name="Text Placeholder 3">
            <a:extLst>
              <a:ext uri="{FF2B5EF4-FFF2-40B4-BE49-F238E27FC236}">
                <a16:creationId xmlns:a16="http://schemas.microsoft.com/office/drawing/2014/main" id="{22A9CBD5-0824-4E47-B328-E18B4AAF9CB2}"/>
              </a:ext>
            </a:extLst>
          </p:cNvPr>
          <p:cNvSpPr>
            <a:spLocks noGrp="1"/>
          </p:cNvSpPr>
          <p:nvPr>
            <p:ph type="body" idx="1"/>
          </p:nvPr>
        </p:nvSpPr>
        <p:spPr>
          <a:xfrm>
            <a:off x="839788" y="1913268"/>
            <a:ext cx="10483532" cy="850479"/>
          </a:xfrm>
        </p:spPr>
        <p:txBody>
          <a:bodyPr/>
          <a:lstStyle/>
          <a:p>
            <a:r>
              <a:rPr lang="en-US" dirty="0"/>
              <a:t>Life happens, and the most common reasons people fall behind on debt are due to circumstances outside of their control:</a:t>
            </a:r>
          </a:p>
        </p:txBody>
      </p:sp>
      <p:sp>
        <p:nvSpPr>
          <p:cNvPr id="5" name="Content Placeholder 4">
            <a:extLst>
              <a:ext uri="{FF2B5EF4-FFF2-40B4-BE49-F238E27FC236}">
                <a16:creationId xmlns:a16="http://schemas.microsoft.com/office/drawing/2014/main" id="{948AD994-F245-6040-80BE-F142540A977D}"/>
              </a:ext>
            </a:extLst>
          </p:cNvPr>
          <p:cNvSpPr>
            <a:spLocks noGrp="1"/>
          </p:cNvSpPr>
          <p:nvPr>
            <p:ph sz="half" idx="2"/>
          </p:nvPr>
        </p:nvSpPr>
        <p:spPr>
          <a:xfrm>
            <a:off x="1402080" y="2847940"/>
            <a:ext cx="7848600" cy="3341722"/>
          </a:xfrm>
        </p:spPr>
        <p:txBody>
          <a:bodyPr>
            <a:normAutofit fontScale="92500" lnSpcReduction="20000"/>
          </a:bodyPr>
          <a:lstStyle/>
          <a:p>
            <a:pPr>
              <a:lnSpc>
                <a:spcPct val="150000"/>
              </a:lnSpc>
            </a:pPr>
            <a:r>
              <a:rPr lang="en-US" sz="2400" dirty="0"/>
              <a:t>Pay cuts</a:t>
            </a:r>
          </a:p>
          <a:p>
            <a:pPr>
              <a:lnSpc>
                <a:spcPct val="150000"/>
              </a:lnSpc>
            </a:pPr>
            <a:r>
              <a:rPr lang="en-US" sz="2400" dirty="0"/>
              <a:t>Unemployment</a:t>
            </a:r>
          </a:p>
          <a:p>
            <a:pPr>
              <a:lnSpc>
                <a:spcPct val="150000"/>
              </a:lnSpc>
            </a:pPr>
            <a:r>
              <a:rPr lang="en-US" sz="2400" dirty="0"/>
              <a:t>Serious illness or medical emergency</a:t>
            </a:r>
          </a:p>
          <a:p>
            <a:pPr>
              <a:lnSpc>
                <a:spcPct val="150000"/>
              </a:lnSpc>
            </a:pPr>
            <a:r>
              <a:rPr lang="en-US" sz="2400" dirty="0"/>
              <a:t>Divorce</a:t>
            </a:r>
          </a:p>
          <a:p>
            <a:pPr>
              <a:lnSpc>
                <a:spcPct val="150000"/>
              </a:lnSpc>
            </a:pPr>
            <a:r>
              <a:rPr lang="en-US" sz="2400" dirty="0"/>
              <a:t>Natural disasters</a:t>
            </a:r>
          </a:p>
          <a:p>
            <a:pPr>
              <a:lnSpc>
                <a:spcPct val="150000"/>
              </a:lnSpc>
            </a:pPr>
            <a:r>
              <a:rPr lang="en-US" sz="2400" dirty="0"/>
              <a:t>Predatory financial products</a:t>
            </a:r>
          </a:p>
        </p:txBody>
      </p:sp>
      <p:pic>
        <p:nvPicPr>
          <p:cNvPr id="6" name="Picture 5" descr="Shape&#10;&#10;Description automatically generated with low confidence">
            <a:extLst>
              <a:ext uri="{FF2B5EF4-FFF2-40B4-BE49-F238E27FC236}">
                <a16:creationId xmlns:a16="http://schemas.microsoft.com/office/drawing/2014/main" id="{508D5F31-7D0B-E84A-8285-423E29AC7677}"/>
              </a:ext>
            </a:extLst>
          </p:cNvPr>
          <p:cNvPicPr>
            <a:picLocks noChangeAspect="1"/>
          </p:cNvPicPr>
          <p:nvPr/>
        </p:nvPicPr>
        <p:blipFill>
          <a:blip r:embed="rId3"/>
          <a:stretch>
            <a:fillRect/>
          </a:stretch>
        </p:blipFill>
        <p:spPr>
          <a:xfrm>
            <a:off x="7604555" y="2781674"/>
            <a:ext cx="3292249" cy="3292249"/>
          </a:xfrm>
          <a:prstGeom prst="rect">
            <a:avLst/>
          </a:prstGeom>
        </p:spPr>
      </p:pic>
    </p:spTree>
    <p:extLst>
      <p:ext uri="{BB962C8B-B14F-4D97-AF65-F5344CB8AC3E}">
        <p14:creationId xmlns:p14="http://schemas.microsoft.com/office/powerpoint/2010/main" val="3193224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069A-3B71-224E-800D-CDF76D56DD01}"/>
              </a:ext>
            </a:extLst>
          </p:cNvPr>
          <p:cNvSpPr>
            <a:spLocks noGrp="1"/>
          </p:cNvSpPr>
          <p:nvPr>
            <p:ph type="title"/>
          </p:nvPr>
        </p:nvSpPr>
        <p:spPr/>
        <p:txBody>
          <a:bodyPr/>
          <a:lstStyle/>
          <a:p>
            <a:r>
              <a:rPr lang="en-US" dirty="0"/>
              <a:t>Our goals for today</a:t>
            </a:r>
          </a:p>
        </p:txBody>
      </p:sp>
      <p:sp>
        <p:nvSpPr>
          <p:cNvPr id="5" name="Google Shape;794;p67">
            <a:extLst>
              <a:ext uri="{FF2B5EF4-FFF2-40B4-BE49-F238E27FC236}">
                <a16:creationId xmlns:a16="http://schemas.microsoft.com/office/drawing/2014/main" id="{35D236D0-BCC8-9E40-9AAC-997D17D1AD91}"/>
              </a:ext>
            </a:extLst>
          </p:cNvPr>
          <p:cNvSpPr txBox="1"/>
          <p:nvPr/>
        </p:nvSpPr>
        <p:spPr>
          <a:xfrm>
            <a:off x="643328" y="4075867"/>
            <a:ext cx="3552800" cy="1439200"/>
          </a:xfrm>
          <a:prstGeom prst="rect">
            <a:avLst/>
          </a:prstGeom>
          <a:noFill/>
          <a:ln>
            <a:noFill/>
          </a:ln>
        </p:spPr>
        <p:txBody>
          <a:bodyPr spcFirstLastPara="1" wrap="square" lIns="86333" tIns="86333" rIns="86333" bIns="86333" anchor="t" anchorCtr="0">
            <a:noAutofit/>
          </a:bodyPr>
          <a:lstStyle/>
          <a:p>
            <a:pPr algn="ctr">
              <a:lnSpc>
                <a:spcPct val="90000"/>
              </a:lnSpc>
              <a:buClr>
                <a:schemeClr val="dk1"/>
              </a:buClr>
              <a:buSzPts val="1700"/>
            </a:pPr>
            <a:r>
              <a:rPr lang="en-US" sz="2667" b="1" dirty="0">
                <a:solidFill>
                  <a:schemeClr val="accent5"/>
                </a:solidFill>
                <a:latin typeface="Tw Cen MT" panose="020B0602020104020603" pitchFamily="34" charset="77"/>
                <a:ea typeface="Twentieth Century"/>
                <a:cs typeface="Twentieth Century"/>
                <a:sym typeface="Twentieth Century"/>
              </a:rPr>
              <a:t>Shared Learnings</a:t>
            </a:r>
            <a:endParaRPr sz="2267" dirty="0">
              <a:solidFill>
                <a:schemeClr val="accent5"/>
              </a:solidFill>
              <a:latin typeface="Tw Cen MT" panose="020B0602020104020603" pitchFamily="34" charset="77"/>
            </a:endParaRPr>
          </a:p>
          <a:p>
            <a:pPr algn="ctr">
              <a:lnSpc>
                <a:spcPct val="90000"/>
              </a:lnSpc>
              <a:spcBef>
                <a:spcPts val="793"/>
              </a:spcBef>
              <a:buClr>
                <a:schemeClr val="dk1"/>
              </a:buClr>
              <a:buSzPts val="1700"/>
            </a:pPr>
            <a:r>
              <a:rPr lang="en-US" sz="2267" i="1" dirty="0">
                <a:solidFill>
                  <a:schemeClr val="dk1"/>
                </a:solidFill>
                <a:latin typeface="Tw Cen MT" panose="020B0602020104020603" pitchFamily="34" charset="77"/>
                <a:ea typeface="Twentieth Century"/>
                <a:cs typeface="Twentieth Century"/>
                <a:sym typeface="Twentieth Century"/>
              </a:rPr>
              <a:t>We invite you to share your perspectives on these topics with us in the chat</a:t>
            </a:r>
            <a:endParaRPr sz="2400" i="1" dirty="0">
              <a:latin typeface="Tw Cen MT" panose="020B0602020104020603" pitchFamily="34" charset="77"/>
            </a:endParaRPr>
          </a:p>
        </p:txBody>
      </p:sp>
      <p:pic>
        <p:nvPicPr>
          <p:cNvPr id="6" name="Google Shape;795;p67">
            <a:extLst>
              <a:ext uri="{FF2B5EF4-FFF2-40B4-BE49-F238E27FC236}">
                <a16:creationId xmlns:a16="http://schemas.microsoft.com/office/drawing/2014/main" id="{F31B3CCB-289A-FE48-A4D6-6871065B0AC3}"/>
              </a:ext>
            </a:extLst>
          </p:cNvPr>
          <p:cNvPicPr preferRelativeResize="0"/>
          <p:nvPr/>
        </p:nvPicPr>
        <p:blipFill>
          <a:blip r:embed="rId3">
            <a:alphaModFix/>
            <a:duotone>
              <a:schemeClr val="accent5">
                <a:shade val="45000"/>
                <a:satMod val="135000"/>
              </a:schemeClr>
              <a:prstClr val="white"/>
            </a:duotone>
          </a:blip>
          <a:stretch>
            <a:fillRect/>
          </a:stretch>
        </p:blipFill>
        <p:spPr>
          <a:xfrm>
            <a:off x="1181304" y="2170656"/>
            <a:ext cx="2476848" cy="2476848"/>
          </a:xfrm>
          <a:prstGeom prst="rect">
            <a:avLst/>
          </a:prstGeom>
          <a:noFill/>
          <a:ln>
            <a:noFill/>
          </a:ln>
        </p:spPr>
      </p:pic>
      <p:sp>
        <p:nvSpPr>
          <p:cNvPr id="9" name="Google Shape;794;p67">
            <a:extLst>
              <a:ext uri="{FF2B5EF4-FFF2-40B4-BE49-F238E27FC236}">
                <a16:creationId xmlns:a16="http://schemas.microsoft.com/office/drawing/2014/main" id="{15108965-BFDB-374F-BDE8-D69973F660AF}"/>
              </a:ext>
            </a:extLst>
          </p:cNvPr>
          <p:cNvSpPr txBox="1"/>
          <p:nvPr/>
        </p:nvSpPr>
        <p:spPr>
          <a:xfrm>
            <a:off x="4463207" y="4075867"/>
            <a:ext cx="3552800" cy="1439200"/>
          </a:xfrm>
          <a:prstGeom prst="rect">
            <a:avLst/>
          </a:prstGeom>
          <a:noFill/>
          <a:ln>
            <a:noFill/>
          </a:ln>
        </p:spPr>
        <p:txBody>
          <a:bodyPr spcFirstLastPara="1" wrap="square" lIns="86333" tIns="86333" rIns="86333" bIns="86333" anchor="t" anchorCtr="0">
            <a:noAutofit/>
          </a:bodyPr>
          <a:lstStyle/>
          <a:p>
            <a:pPr algn="ctr">
              <a:lnSpc>
                <a:spcPct val="90000"/>
              </a:lnSpc>
              <a:buClr>
                <a:schemeClr val="dk1"/>
              </a:buClr>
              <a:buSzPts val="1700"/>
            </a:pPr>
            <a:r>
              <a:rPr lang="en-US" sz="2770" b="1" dirty="0">
                <a:solidFill>
                  <a:srgbClr val="9A0C0D"/>
                </a:solidFill>
                <a:latin typeface="Tw Cen MT" panose="020B0602020104020603" pitchFamily="34" charset="77"/>
                <a:ea typeface="Twentieth Century"/>
                <a:cs typeface="Twentieth Century"/>
                <a:sym typeface="Twentieth Century"/>
              </a:rPr>
              <a:t>Custom Next Steps</a:t>
            </a:r>
            <a:endParaRPr sz="2770" dirty="0">
              <a:solidFill>
                <a:srgbClr val="9A0C0D"/>
              </a:solidFill>
              <a:latin typeface="Tw Cen MT" panose="020B0602020104020603" pitchFamily="34" charset="77"/>
            </a:endParaRPr>
          </a:p>
          <a:p>
            <a:pPr algn="ctr">
              <a:lnSpc>
                <a:spcPct val="90000"/>
              </a:lnSpc>
              <a:spcBef>
                <a:spcPts val="793"/>
              </a:spcBef>
              <a:buClr>
                <a:schemeClr val="dk1"/>
              </a:buClr>
              <a:buSzPts val="1700"/>
            </a:pPr>
            <a:r>
              <a:rPr lang="en-US" sz="2267" i="1" dirty="0">
                <a:solidFill>
                  <a:schemeClr val="dk1"/>
                </a:solidFill>
                <a:latin typeface="Tw Cen MT" panose="020B0602020104020603" pitchFamily="34" charset="77"/>
                <a:ea typeface="Twentieth Century"/>
                <a:cs typeface="Twentieth Century"/>
                <a:sym typeface="Twentieth Century"/>
              </a:rPr>
              <a:t>Tell us what you need today, and we’ll share back tailored resources and a personalized action plan in a few days</a:t>
            </a:r>
          </a:p>
        </p:txBody>
      </p:sp>
      <p:pic>
        <p:nvPicPr>
          <p:cNvPr id="11" name="Google Shape;791;p67">
            <a:extLst>
              <a:ext uri="{FF2B5EF4-FFF2-40B4-BE49-F238E27FC236}">
                <a16:creationId xmlns:a16="http://schemas.microsoft.com/office/drawing/2014/main" id="{DD6F5E14-9DDA-4C43-8864-6BD50916CD51}"/>
              </a:ext>
            </a:extLst>
          </p:cNvPr>
          <p:cNvPicPr preferRelativeResize="0"/>
          <p:nvPr/>
        </p:nvPicPr>
        <p:blipFill>
          <a:blip r:embed="rId4">
            <a:alphaModFix/>
            <a:duotone>
              <a:schemeClr val="accent2">
                <a:shade val="45000"/>
                <a:satMod val="135000"/>
              </a:schemeClr>
              <a:prstClr val="white"/>
            </a:duotone>
          </a:blip>
          <a:stretch>
            <a:fillRect/>
          </a:stretch>
        </p:blipFill>
        <p:spPr>
          <a:xfrm>
            <a:off x="5003394" y="1969906"/>
            <a:ext cx="2476848" cy="2476796"/>
          </a:xfrm>
          <a:prstGeom prst="rect">
            <a:avLst/>
          </a:prstGeom>
          <a:noFill/>
          <a:ln>
            <a:noFill/>
          </a:ln>
        </p:spPr>
      </p:pic>
      <p:sp>
        <p:nvSpPr>
          <p:cNvPr id="10" name="Google Shape;794;p67">
            <a:extLst>
              <a:ext uri="{FF2B5EF4-FFF2-40B4-BE49-F238E27FC236}">
                <a16:creationId xmlns:a16="http://schemas.microsoft.com/office/drawing/2014/main" id="{DD877A85-1A92-3341-8B59-E148FA332EEB}"/>
              </a:ext>
            </a:extLst>
          </p:cNvPr>
          <p:cNvSpPr txBox="1"/>
          <p:nvPr/>
        </p:nvSpPr>
        <p:spPr>
          <a:xfrm>
            <a:off x="8283086" y="4075867"/>
            <a:ext cx="3552800" cy="1439200"/>
          </a:xfrm>
          <a:prstGeom prst="rect">
            <a:avLst/>
          </a:prstGeom>
          <a:noFill/>
          <a:ln>
            <a:noFill/>
          </a:ln>
        </p:spPr>
        <p:txBody>
          <a:bodyPr spcFirstLastPara="1" wrap="square" lIns="86333" tIns="86333" rIns="86333" bIns="86333" anchor="t" anchorCtr="0">
            <a:noAutofit/>
          </a:bodyPr>
          <a:lstStyle/>
          <a:p>
            <a:pPr algn="ctr">
              <a:lnSpc>
                <a:spcPct val="90000"/>
              </a:lnSpc>
              <a:buClr>
                <a:schemeClr val="dk1"/>
              </a:buClr>
              <a:buSzPts val="1700"/>
            </a:pPr>
            <a:r>
              <a:rPr lang="en-US" sz="2667" b="1" dirty="0">
                <a:solidFill>
                  <a:srgbClr val="2D7317"/>
                </a:solidFill>
                <a:latin typeface="Tw Cen MT" panose="020B0602020104020603" pitchFamily="34" charset="77"/>
                <a:ea typeface="Twentieth Century"/>
                <a:cs typeface="Twentieth Century"/>
                <a:sym typeface="Twentieth Century"/>
              </a:rPr>
              <a:t>Immediate Answers</a:t>
            </a:r>
            <a:endParaRPr sz="2267" dirty="0">
              <a:solidFill>
                <a:srgbClr val="2D7317"/>
              </a:solidFill>
              <a:latin typeface="Tw Cen MT" panose="020B0602020104020603" pitchFamily="34" charset="77"/>
            </a:endParaRPr>
          </a:p>
          <a:p>
            <a:pPr algn="ctr">
              <a:lnSpc>
                <a:spcPct val="90000"/>
              </a:lnSpc>
              <a:spcBef>
                <a:spcPts val="793"/>
              </a:spcBef>
              <a:buClr>
                <a:schemeClr val="dk1"/>
              </a:buClr>
              <a:buSzPts val="1700"/>
            </a:pPr>
            <a:r>
              <a:rPr lang="en-US" sz="2267" i="1" dirty="0">
                <a:solidFill>
                  <a:schemeClr val="dk1"/>
                </a:solidFill>
                <a:latin typeface="Tw Cen MT" panose="020B0602020104020603" pitchFamily="34" charset="77"/>
                <a:ea typeface="Twentieth Century"/>
                <a:cs typeface="Twentieth Century"/>
                <a:sym typeface="Twentieth Century"/>
              </a:rPr>
              <a:t>We’ve saved 10 minutes of our session for you to ask questions directly</a:t>
            </a:r>
            <a:endParaRPr sz="2400" i="1" dirty="0">
              <a:latin typeface="Tw Cen MT" panose="020B0602020104020603" pitchFamily="34" charset="77"/>
            </a:endParaRPr>
          </a:p>
        </p:txBody>
      </p:sp>
      <p:pic>
        <p:nvPicPr>
          <p:cNvPr id="8" name="Picture 7" descr="Shape&#10;&#10;Description automatically generated with low confidence">
            <a:extLst>
              <a:ext uri="{FF2B5EF4-FFF2-40B4-BE49-F238E27FC236}">
                <a16:creationId xmlns:a16="http://schemas.microsoft.com/office/drawing/2014/main" id="{BAA4000C-ECEB-0A4C-AEE4-B9310515C842}"/>
              </a:ext>
            </a:extLst>
          </p:cNvPr>
          <p:cNvPicPr>
            <a:picLocks noChangeAspect="1"/>
          </p:cNvPicPr>
          <p:nvPr/>
        </p:nvPicPr>
        <p:blipFill>
          <a:blip r:embed="rId5">
            <a:duotone>
              <a:schemeClr val="accent6">
                <a:shade val="45000"/>
                <a:satMod val="135000"/>
              </a:schemeClr>
              <a:prstClr val="white"/>
            </a:duotone>
          </a:blip>
          <a:stretch>
            <a:fillRect/>
          </a:stretch>
        </p:blipFill>
        <p:spPr>
          <a:xfrm>
            <a:off x="8823273" y="2170656"/>
            <a:ext cx="2476848" cy="2476848"/>
          </a:xfrm>
          <a:prstGeom prst="rect">
            <a:avLst/>
          </a:prstGeom>
        </p:spPr>
      </p:pic>
    </p:spTree>
    <p:extLst>
      <p:ext uri="{BB962C8B-B14F-4D97-AF65-F5344CB8AC3E}">
        <p14:creationId xmlns:p14="http://schemas.microsoft.com/office/powerpoint/2010/main" val="141684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4" name="Title 3">
            <a:extLst>
              <a:ext uri="{FF2B5EF4-FFF2-40B4-BE49-F238E27FC236}">
                <a16:creationId xmlns:a16="http://schemas.microsoft.com/office/drawing/2014/main" id="{E072704A-4973-BB40-9D4E-906BD33FAB41}"/>
              </a:ext>
            </a:extLst>
          </p:cNvPr>
          <p:cNvSpPr>
            <a:spLocks noGrp="1"/>
          </p:cNvSpPr>
          <p:nvPr>
            <p:ph type="title"/>
          </p:nvPr>
        </p:nvSpPr>
        <p:spPr/>
        <p:txBody>
          <a:bodyPr/>
          <a:lstStyle/>
          <a:p>
            <a:r>
              <a:rPr lang="en-US" dirty="0"/>
              <a:t>Before we dive in, let’s stretch</a:t>
            </a:r>
          </a:p>
        </p:txBody>
      </p:sp>
      <p:sp>
        <p:nvSpPr>
          <p:cNvPr id="803" name="Google Shape;803;p68"/>
          <p:cNvSpPr txBox="1"/>
          <p:nvPr/>
        </p:nvSpPr>
        <p:spPr>
          <a:xfrm>
            <a:off x="1167651" y="4553330"/>
            <a:ext cx="9862400" cy="1600384"/>
          </a:xfrm>
          <a:prstGeom prst="rect">
            <a:avLst/>
          </a:prstGeom>
          <a:noFill/>
          <a:ln>
            <a:noFill/>
          </a:ln>
        </p:spPr>
        <p:txBody>
          <a:bodyPr spcFirstLastPara="1" wrap="square" lIns="121900" tIns="60933" rIns="121900" bIns="60933" anchor="t" anchorCtr="0">
            <a:spAutoFit/>
          </a:bodyPr>
          <a:lstStyle/>
          <a:p>
            <a:pPr algn="ctr"/>
            <a:r>
              <a:rPr lang="en-US" sz="3200" b="1" dirty="0">
                <a:solidFill>
                  <a:schemeClr val="accent5"/>
                </a:solidFill>
                <a:latin typeface="Tw Cen MT" panose="020B0602020104020603" pitchFamily="34" charset="77"/>
                <a:ea typeface="Twentieth Century"/>
                <a:cs typeface="Twentieth Century"/>
                <a:sym typeface="Twentieth Century"/>
              </a:rPr>
              <a:t>Stand up and shake it out! </a:t>
            </a:r>
            <a:br>
              <a:rPr lang="en-US" sz="3200" b="1" dirty="0">
                <a:solidFill>
                  <a:schemeClr val="dk1"/>
                </a:solidFill>
                <a:latin typeface="Tw Cen MT" panose="020B0602020104020603" pitchFamily="34" charset="77"/>
                <a:ea typeface="Twentieth Century"/>
                <a:cs typeface="Twentieth Century"/>
                <a:sym typeface="Twentieth Century"/>
              </a:rPr>
            </a:br>
            <a:r>
              <a:rPr lang="en-US" sz="3200" dirty="0">
                <a:solidFill>
                  <a:schemeClr val="dk1"/>
                </a:solidFill>
                <a:latin typeface="Tw Cen MT" panose="020B0602020104020603" pitchFamily="34" charset="77"/>
                <a:ea typeface="Twentieth Century"/>
                <a:cs typeface="Twentieth Century"/>
                <a:sym typeface="Twentieth Century"/>
              </a:rPr>
              <a:t>We spend too much time on our screens these days, so take 30 seconds to just move your body however you’d like.</a:t>
            </a:r>
            <a:endParaRPr sz="2133" dirty="0">
              <a:latin typeface="Tw Cen MT" panose="020B0602020104020603" pitchFamily="34" charset="77"/>
            </a:endParaRPr>
          </a:p>
        </p:txBody>
      </p:sp>
      <p:pic>
        <p:nvPicPr>
          <p:cNvPr id="804" name="Google Shape;804;p68" descr="Shape&#10;&#10;Description automatically generated with low confidence"/>
          <p:cNvPicPr preferRelativeResize="0"/>
          <p:nvPr/>
        </p:nvPicPr>
        <p:blipFill rotWithShape="1">
          <a:blip r:embed="rId3">
            <a:alphaModFix/>
            <a:duotone>
              <a:schemeClr val="accent5">
                <a:shade val="45000"/>
                <a:satMod val="135000"/>
              </a:schemeClr>
              <a:prstClr val="white"/>
            </a:duotone>
          </a:blip>
          <a:srcRect/>
          <a:stretch/>
        </p:blipFill>
        <p:spPr>
          <a:xfrm>
            <a:off x="4126299" y="1293929"/>
            <a:ext cx="3945132" cy="39451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BEF-FC09-F543-8F07-798D50E0AAE3}"/>
              </a:ext>
            </a:extLst>
          </p:cNvPr>
          <p:cNvSpPr>
            <a:spLocks noGrp="1"/>
          </p:cNvSpPr>
          <p:nvPr>
            <p:ph type="title"/>
          </p:nvPr>
        </p:nvSpPr>
        <p:spPr/>
        <p:txBody>
          <a:bodyPr>
            <a:normAutofit fontScale="90000"/>
          </a:bodyPr>
          <a:lstStyle/>
          <a:p>
            <a:r>
              <a:rPr lang="en-US" dirty="0"/>
              <a:t>In the long term, we want to bring down our debt load</a:t>
            </a:r>
          </a:p>
        </p:txBody>
      </p:sp>
      <p:sp>
        <p:nvSpPr>
          <p:cNvPr id="8" name="Rounded Rectangle 7">
            <a:extLst>
              <a:ext uri="{FF2B5EF4-FFF2-40B4-BE49-F238E27FC236}">
                <a16:creationId xmlns:a16="http://schemas.microsoft.com/office/drawing/2014/main" id="{8C4B7FFC-D04F-9A43-9650-4AA136FEF637}"/>
              </a:ext>
            </a:extLst>
          </p:cNvPr>
          <p:cNvSpPr/>
          <p:nvPr/>
        </p:nvSpPr>
        <p:spPr>
          <a:xfrm>
            <a:off x="4924383" y="5357973"/>
            <a:ext cx="2343233" cy="87400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Reduced Debts</a:t>
            </a:r>
          </a:p>
        </p:txBody>
      </p:sp>
      <p:pic>
        <p:nvPicPr>
          <p:cNvPr id="4" name="Picture 3" descr="Shape&#10;&#10;Description automatically generated with low confidence">
            <a:extLst>
              <a:ext uri="{FF2B5EF4-FFF2-40B4-BE49-F238E27FC236}">
                <a16:creationId xmlns:a16="http://schemas.microsoft.com/office/drawing/2014/main" id="{A194F65F-3C4E-F64E-91FC-4F0BCA3EF5BD}"/>
              </a:ext>
            </a:extLst>
          </p:cNvPr>
          <p:cNvPicPr>
            <a:picLocks noChangeAspect="1"/>
          </p:cNvPicPr>
          <p:nvPr/>
        </p:nvPicPr>
        <p:blipFill>
          <a:blip r:embed="rId3"/>
          <a:stretch>
            <a:fillRect/>
          </a:stretch>
        </p:blipFill>
        <p:spPr>
          <a:xfrm>
            <a:off x="4924381" y="3754106"/>
            <a:ext cx="2343233" cy="2343233"/>
          </a:xfrm>
          <a:prstGeom prst="rect">
            <a:avLst/>
          </a:prstGeom>
        </p:spPr>
      </p:pic>
    </p:spTree>
    <p:extLst>
      <p:ext uri="{BB962C8B-B14F-4D97-AF65-F5344CB8AC3E}">
        <p14:creationId xmlns:p14="http://schemas.microsoft.com/office/powerpoint/2010/main" val="1317994784"/>
      </p:ext>
    </p:extLst>
  </p:cSld>
  <p:clrMapOvr>
    <a:masterClrMapping/>
  </p:clrMapOvr>
</p:sld>
</file>

<file path=ppt/theme/theme1.xml><?xml version="1.0" encoding="utf-8"?>
<a:theme xmlns:a="http://schemas.openxmlformats.org/drawingml/2006/main" name="Office Theme">
  <a:themeElements>
    <a:clrScheme name="Capital One">
      <a:dk1>
        <a:srgbClr val="000000"/>
      </a:dk1>
      <a:lt1>
        <a:srgbClr val="FFFFFF"/>
      </a:lt1>
      <a:dk2>
        <a:srgbClr val="01345E"/>
      </a:dk2>
      <a:lt2>
        <a:srgbClr val="F1EDE4"/>
      </a:lt2>
      <a:accent1>
        <a:srgbClr val="083E69"/>
      </a:accent1>
      <a:accent2>
        <a:srgbClr val="C33032"/>
      </a:accent2>
      <a:accent3>
        <a:srgbClr val="A5A5A5"/>
      </a:accent3>
      <a:accent4>
        <a:srgbClr val="FEE02A"/>
      </a:accent4>
      <a:accent5>
        <a:srgbClr val="1290CE"/>
      </a:accent5>
      <a:accent6>
        <a:srgbClr val="4E9636"/>
      </a:accent6>
      <a:hlink>
        <a:srgbClr val="1089D6"/>
      </a:hlink>
      <a:folHlink>
        <a:srgbClr val="3B913E"/>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42-1194_CapOne_PPT_2" id="{1608D90D-63B3-4A49-82E9-A5E48811A3ED}" vid="{7C3E21E0-E5FC-B944-86EB-E29F9A6826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7D334CFCE37C458C00A2CA5964FD94" ma:contentTypeVersion="14" ma:contentTypeDescription="Create a new document." ma:contentTypeScope="" ma:versionID="c26b79da19252d8f7af94618e73d8e36">
  <xsd:schema xmlns:xsd="http://www.w3.org/2001/XMLSchema" xmlns:xs="http://www.w3.org/2001/XMLSchema" xmlns:p="http://schemas.microsoft.com/office/2006/metadata/properties" xmlns:ns1="http://schemas.microsoft.com/sharepoint/v3" xmlns:ns2="15ff4657-2edf-4fe3-aad7-28f1f3a680eb" xmlns:ns3="4d51063b-323a-48f2-807c-dfdeeaa6ed88" targetNamespace="http://schemas.microsoft.com/office/2006/metadata/properties" ma:root="true" ma:fieldsID="786bfa4fa23706ea0b0f1aa6a9064d47" ns1:_="" ns2:_="" ns3:_="">
    <xsd:import namespace="http://schemas.microsoft.com/sharepoint/v3"/>
    <xsd:import namespace="15ff4657-2edf-4fe3-aad7-28f1f3a680eb"/>
    <xsd:import namespace="4d51063b-323a-48f2-807c-dfdeeaa6ed8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DateTaken" minOccurs="0"/>
                <xsd:element ref="ns2:MediaServiceAutoTags" minOccurs="0"/>
                <xsd:element ref="ns2:MediaServiceAutoKeyPoints" minOccurs="0"/>
                <xsd:element ref="ns2:MediaServiceKeyPoints" minOccurs="0"/>
                <xsd:element ref="ns2:MediaServiceOCR"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ff4657-2edf-4fe3-aad7-28f1f3a680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51063b-323a-48f2-807c-dfdeeaa6ed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66EBC24-3FBF-4A20-9E6F-51EA377E29C2}"/>
</file>

<file path=customXml/itemProps2.xml><?xml version="1.0" encoding="utf-8"?>
<ds:datastoreItem xmlns:ds="http://schemas.openxmlformats.org/officeDocument/2006/customXml" ds:itemID="{48087755-661E-4707-9427-BB1873151363}"/>
</file>

<file path=customXml/itemProps3.xml><?xml version="1.0" encoding="utf-8"?>
<ds:datastoreItem xmlns:ds="http://schemas.openxmlformats.org/officeDocument/2006/customXml" ds:itemID="{ABC6E096-7AAE-4677-A572-E4DA67E0735F}"/>
</file>

<file path=docProps/app.xml><?xml version="1.0" encoding="utf-8"?>
<Properties xmlns="http://schemas.openxmlformats.org/officeDocument/2006/extended-properties" xmlns:vt="http://schemas.openxmlformats.org/officeDocument/2006/docPropsVTypes">
  <Template/>
  <TotalTime>26574</TotalTime>
  <Words>8420</Words>
  <Application>Microsoft Macintosh PowerPoint</Application>
  <PresentationFormat>Widescreen</PresentationFormat>
  <Paragraphs>599</Paragraphs>
  <Slides>39</Slides>
  <Notes>38</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Proxima Nova</vt:lpstr>
      <vt:lpstr>Questrial</vt:lpstr>
      <vt:lpstr>Segoe Print</vt:lpstr>
      <vt:lpstr>System Font Regular</vt:lpstr>
      <vt:lpstr>Trebuchet MS</vt:lpstr>
      <vt:lpstr>Tw Cen MT</vt:lpstr>
      <vt:lpstr>Wingdings</vt:lpstr>
      <vt:lpstr>Office Theme</vt:lpstr>
      <vt:lpstr>PREP: Day Before Each Class</vt:lpstr>
      <vt:lpstr>Notes for Facilitators</vt:lpstr>
      <vt:lpstr>Navigating Debt  Find Your Path Out Of Debt</vt:lpstr>
      <vt:lpstr>Why are we here? Because everyone has debt</vt:lpstr>
      <vt:lpstr>…and often that debt can become difficult to manage</vt:lpstr>
      <vt:lpstr>Debt is not a personal failure.</vt:lpstr>
      <vt:lpstr>Our goals for today</vt:lpstr>
      <vt:lpstr>Before we dive in, let’s stretch</vt:lpstr>
      <vt:lpstr>In the long term, we want to bring down our debt load</vt:lpstr>
      <vt:lpstr>Thankfully, there are many paths we can take to do so</vt:lpstr>
      <vt:lpstr>Make Consistent Payments</vt:lpstr>
      <vt:lpstr>Which types of debt are you interested in tackling?</vt:lpstr>
      <vt:lpstr>With multiple debts, prioritize one based on your goals</vt:lpstr>
      <vt:lpstr>Organizing payments is key</vt:lpstr>
      <vt:lpstr>Organizing payments is key</vt:lpstr>
      <vt:lpstr>Organizing payments is key</vt:lpstr>
      <vt:lpstr>Organizing payments is key</vt:lpstr>
      <vt:lpstr>If possible try not to take on new debt, but if that is unavoidable…</vt:lpstr>
      <vt:lpstr>Reduce Your Debt Burden</vt:lpstr>
      <vt:lpstr>We will sometimes struggle to meet our payments</vt:lpstr>
      <vt:lpstr>We may not always like our lenders, but the truth is…</vt:lpstr>
      <vt:lpstr>Tips for talking to your lenders</vt:lpstr>
      <vt:lpstr>Easing Credit Card Debt</vt:lpstr>
      <vt:lpstr>Easing Medical Debt</vt:lpstr>
      <vt:lpstr>Easing Student Debt</vt:lpstr>
      <vt:lpstr>Avoid Debt Settlement Companies</vt:lpstr>
      <vt:lpstr>Get Free Help</vt:lpstr>
      <vt:lpstr>Managing debt can be hard, but you don’t have to do it alone</vt:lpstr>
      <vt:lpstr>During your session you will:</vt:lpstr>
      <vt:lpstr>You might also check if a Debt Management Plan could work for you</vt:lpstr>
      <vt:lpstr>Or in some cases, you may discuss bankruptcy</vt:lpstr>
      <vt:lpstr>Getting started is easy</vt:lpstr>
      <vt:lpstr>Creating a Debt Roadmap </vt:lpstr>
      <vt:lpstr>We’ll share your responses as a personalized roadmap tomorrow</vt:lpstr>
      <vt:lpstr>We’ll share your responses as a personalized roadmap tomorrow</vt:lpstr>
      <vt:lpstr>We’ll also share further resources</vt:lpstr>
      <vt:lpstr>We are here as your road crew today</vt:lpstr>
      <vt:lpstr>Thank you   Before you go, please take a few minutes to complete our post-session survey (link in the chat).</vt:lpstr>
      <vt:lpstr>POST: Day or Two After Each Class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Credit Residency Materials  CreditWise walkthrough  Presented by  [FAE Name]</dc:title>
  <dc:creator>Elise Grinstead</dc:creator>
  <cp:lastModifiedBy>Pranav Trewn</cp:lastModifiedBy>
  <cp:revision>338</cp:revision>
  <cp:lastPrinted>2020-01-17T18:48:40Z</cp:lastPrinted>
  <dcterms:created xsi:type="dcterms:W3CDTF">2020-01-15T20:31:16Z</dcterms:created>
  <dcterms:modified xsi:type="dcterms:W3CDTF">2021-11-23T19:16:48Z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0x0101004C7D334CFCE37C458C00A2CA5964FD94</vt:lpwstr>
  </property>
</Properties>
</file>